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68" r:id="rId3"/>
    <p:sldId id="269" r:id="rId4"/>
    <p:sldId id="270" r:id="rId5"/>
    <p:sldId id="271" r:id="rId6"/>
    <p:sldId id="272" r:id="rId7"/>
    <p:sldId id="256" r:id="rId8"/>
    <p:sldId id="258" r:id="rId9"/>
    <p:sldId id="259" r:id="rId10"/>
    <p:sldId id="260" r:id="rId11"/>
    <p:sldId id="261" r:id="rId12"/>
    <p:sldId id="262" r:id="rId13"/>
    <p:sldId id="263" r:id="rId14"/>
    <p:sldId id="274" r:id="rId15"/>
    <p:sldId id="264" r:id="rId16"/>
    <p:sldId id="265" r:id="rId17"/>
    <p:sldId id="266"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389D-099B-B610-48B3-B0BEE9FDFE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344668-C6BC-D449-878E-5868378EAC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0E885E-F607-22F6-6483-D608CF8D49B9}"/>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5" name="Footer Placeholder 4">
            <a:extLst>
              <a:ext uri="{FF2B5EF4-FFF2-40B4-BE49-F238E27FC236}">
                <a16:creationId xmlns:a16="http://schemas.microsoft.com/office/drawing/2014/main" id="{4AAAA707-ED59-80ED-0A9B-241D06E63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14A67-267A-EFD9-B541-E3E358E9B753}"/>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3940258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FF99F-78C6-55C9-D078-664155D597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ED2A67-86ED-D3D4-E5D4-8773F9C121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C4F630-4EF6-6EE6-9ABB-2F0E0D81C158}"/>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5" name="Footer Placeholder 4">
            <a:extLst>
              <a:ext uri="{FF2B5EF4-FFF2-40B4-BE49-F238E27FC236}">
                <a16:creationId xmlns:a16="http://schemas.microsoft.com/office/drawing/2014/main" id="{5D17EE80-5944-D5C9-8DBE-86CBF00139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6A79FF-C11E-53F0-DCB8-628682719433}"/>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283435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6159B8-D0E2-D2B0-A860-C794FAE8FA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4B4A18-BD49-9B3F-F661-3C6A0C24CA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C8808F-451E-1F23-5DF6-DBBA08E7C8C2}"/>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5" name="Footer Placeholder 4">
            <a:extLst>
              <a:ext uri="{FF2B5EF4-FFF2-40B4-BE49-F238E27FC236}">
                <a16:creationId xmlns:a16="http://schemas.microsoft.com/office/drawing/2014/main" id="{1B74178F-F92D-783B-A461-8D0C1E9178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E95500-5E66-D797-D0E7-2133E51237AB}"/>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194253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D6236-46F3-0076-1CD4-ED0C21794D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10CB30-DA14-9F57-BF60-1220325C81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E51F18-609A-CE44-400C-5A4BC5A41009}"/>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5" name="Footer Placeholder 4">
            <a:extLst>
              <a:ext uri="{FF2B5EF4-FFF2-40B4-BE49-F238E27FC236}">
                <a16:creationId xmlns:a16="http://schemas.microsoft.com/office/drawing/2014/main" id="{5D902E34-66CE-CB96-3019-F5C88A12F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AC8A0-D500-4815-CA3C-06A63E7F4110}"/>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415087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CBF47-5038-225E-07CE-D0D863F3EE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C6E7C6-4917-0236-2F4F-CA30B5B54B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D3CE9F-1D29-5325-D6FD-FB5F4837892E}"/>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5" name="Footer Placeholder 4">
            <a:extLst>
              <a:ext uri="{FF2B5EF4-FFF2-40B4-BE49-F238E27FC236}">
                <a16:creationId xmlns:a16="http://schemas.microsoft.com/office/drawing/2014/main" id="{DC7BD064-FB16-DB22-B360-8D2460727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736082-A9B6-5FE6-3F6E-134ABE29994E}"/>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86579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2B51-F278-5D9F-C1F4-95C9F248CB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362677-5665-ABE9-9328-0F6164AA7C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0BC48-EFA3-B8D3-D8BE-5EA0015EAC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FA65EA-21A7-CA25-1231-9A95598FE3C2}"/>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6" name="Footer Placeholder 5">
            <a:extLst>
              <a:ext uri="{FF2B5EF4-FFF2-40B4-BE49-F238E27FC236}">
                <a16:creationId xmlns:a16="http://schemas.microsoft.com/office/drawing/2014/main" id="{A0503004-C93D-44FD-E785-364496F5B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2D1F5-61A3-BF1A-308B-C333145EDFF7}"/>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228976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4D383-8972-D6EC-00D6-9F186AF98F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DD894F-4E05-3BD2-2515-037DEC1128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05120C-4684-8653-1D2A-6865CAFE1C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16BC0F-DB61-CEA9-FDB7-64B3349181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87E594-31D1-D189-4944-13D35943F1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11F671-9DB8-E798-5B14-FD24022900E6}"/>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8" name="Footer Placeholder 7">
            <a:extLst>
              <a:ext uri="{FF2B5EF4-FFF2-40B4-BE49-F238E27FC236}">
                <a16:creationId xmlns:a16="http://schemas.microsoft.com/office/drawing/2014/main" id="{070B529F-3008-642B-CFB4-A4371AD7AF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6A52FB-C046-ADA5-4795-AC465333D1A4}"/>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2438634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43E32-597A-A306-4DE4-ABEDB4D281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83148F-8CD4-3701-8C5F-BBB22F5833F3}"/>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4" name="Footer Placeholder 3">
            <a:extLst>
              <a:ext uri="{FF2B5EF4-FFF2-40B4-BE49-F238E27FC236}">
                <a16:creationId xmlns:a16="http://schemas.microsoft.com/office/drawing/2014/main" id="{695A8860-A339-C60B-B84B-D1B2BFCA16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558D08-D3EB-DC63-A156-8A4DB4F14F7D}"/>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214782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71438-8247-7881-B147-0E1B4AEA4A29}"/>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3" name="Footer Placeholder 2">
            <a:extLst>
              <a:ext uri="{FF2B5EF4-FFF2-40B4-BE49-F238E27FC236}">
                <a16:creationId xmlns:a16="http://schemas.microsoft.com/office/drawing/2014/main" id="{2BD364B5-6C48-D20A-DA41-7C8BD62408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77AA3A-B651-6CFB-3298-FD245942AD43}"/>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4163340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851FF-8627-F4AE-1EB5-D02B067FC1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ECEA02-A89C-1F4F-43C1-CE2EEFD1F6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6A6CEC-8FA2-DA21-920E-A858EDCBB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D1B220-A897-8BC7-1FB7-508B0389CAF8}"/>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6" name="Footer Placeholder 5">
            <a:extLst>
              <a:ext uri="{FF2B5EF4-FFF2-40B4-BE49-F238E27FC236}">
                <a16:creationId xmlns:a16="http://schemas.microsoft.com/office/drawing/2014/main" id="{3CCB1D91-E7E5-09EF-F79E-993AC511AF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4EF139-DA43-3AD9-649A-7FB0C4198C2D}"/>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2443488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13961-D064-9475-1639-7B10375503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F2EC8D-8F1C-2881-A2B5-EB2357DB3A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F3C504-F963-A21A-02AF-B25321F64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EDB016-0BC5-9BC4-6427-850EBD6E48B0}"/>
              </a:ext>
            </a:extLst>
          </p:cNvPr>
          <p:cNvSpPr>
            <a:spLocks noGrp="1"/>
          </p:cNvSpPr>
          <p:nvPr>
            <p:ph type="dt" sz="half" idx="10"/>
          </p:nvPr>
        </p:nvSpPr>
        <p:spPr/>
        <p:txBody>
          <a:bodyPr/>
          <a:lstStyle/>
          <a:p>
            <a:fld id="{C17EC8A6-F8C8-41EA-AC0C-289DD6137BD6}" type="datetimeFigureOut">
              <a:rPr lang="en-US" smtClean="0"/>
              <a:t>4/3/2023</a:t>
            </a:fld>
            <a:endParaRPr lang="en-US"/>
          </a:p>
        </p:txBody>
      </p:sp>
      <p:sp>
        <p:nvSpPr>
          <p:cNvPr id="6" name="Footer Placeholder 5">
            <a:extLst>
              <a:ext uri="{FF2B5EF4-FFF2-40B4-BE49-F238E27FC236}">
                <a16:creationId xmlns:a16="http://schemas.microsoft.com/office/drawing/2014/main" id="{B33C8FC3-EDF0-B47F-2699-0D40916AD6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E9A1D-26AE-AC08-EECA-2FA2E93F4E07}"/>
              </a:ext>
            </a:extLst>
          </p:cNvPr>
          <p:cNvSpPr>
            <a:spLocks noGrp="1"/>
          </p:cNvSpPr>
          <p:nvPr>
            <p:ph type="sldNum" sz="quarter" idx="12"/>
          </p:nvPr>
        </p:nvSpPr>
        <p:spPr/>
        <p:txBody>
          <a:bodyPr/>
          <a:lstStyle/>
          <a:p>
            <a:fld id="{3B51B570-EC26-4DEC-9A5D-3096FBFCAF06}" type="slidenum">
              <a:rPr lang="en-US" smtClean="0"/>
              <a:t>‹#›</a:t>
            </a:fld>
            <a:endParaRPr lang="en-US"/>
          </a:p>
        </p:txBody>
      </p:sp>
    </p:spTree>
    <p:extLst>
      <p:ext uri="{BB962C8B-B14F-4D97-AF65-F5344CB8AC3E}">
        <p14:creationId xmlns:p14="http://schemas.microsoft.com/office/powerpoint/2010/main" val="203499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229091-AE62-FC21-164A-B75C8DC02A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9CF14A-A126-CBC9-ADF6-2FA6C6A7FB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1F8B7E-E6D4-95EA-3EA3-41B8B24EEB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7EC8A6-F8C8-41EA-AC0C-289DD6137BD6}" type="datetimeFigureOut">
              <a:rPr lang="en-US" smtClean="0"/>
              <a:t>4/3/2023</a:t>
            </a:fld>
            <a:endParaRPr lang="en-US"/>
          </a:p>
        </p:txBody>
      </p:sp>
      <p:sp>
        <p:nvSpPr>
          <p:cNvPr id="5" name="Footer Placeholder 4">
            <a:extLst>
              <a:ext uri="{FF2B5EF4-FFF2-40B4-BE49-F238E27FC236}">
                <a16:creationId xmlns:a16="http://schemas.microsoft.com/office/drawing/2014/main" id="{240B0BDC-665E-0173-17F5-31F228E22A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A702A6-BBCC-3350-1291-7BDAD15622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1B570-EC26-4DEC-9A5D-3096FBFCAF06}" type="slidenum">
              <a:rPr lang="en-US" smtClean="0"/>
              <a:t>‹#›</a:t>
            </a:fld>
            <a:endParaRPr lang="en-US"/>
          </a:p>
        </p:txBody>
      </p:sp>
    </p:spTree>
    <p:extLst>
      <p:ext uri="{BB962C8B-B14F-4D97-AF65-F5344CB8AC3E}">
        <p14:creationId xmlns:p14="http://schemas.microsoft.com/office/powerpoint/2010/main" val="948604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vcadprotest@gmail.com"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781F-307D-F289-BEC0-2BAA3141291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2E684DD-76A2-08FC-DBD9-BB3211B83894}"/>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22BFB4F3-9699-990B-91E0-537FE5DA6B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EBC6A15F-AB2F-36CC-BF82-CF079AD4F1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5D0A54B6-9266-6D40-D16A-DD7165890060}"/>
              </a:ext>
            </a:extLst>
          </p:cNvPr>
          <p:cNvSpPr txBox="1"/>
          <p:nvPr/>
        </p:nvSpPr>
        <p:spPr>
          <a:xfrm>
            <a:off x="4819475" y="1600200"/>
            <a:ext cx="6610525" cy="2123658"/>
          </a:xfrm>
          <a:prstGeom prst="rect">
            <a:avLst/>
          </a:prstGeom>
          <a:noFill/>
        </p:spPr>
        <p:txBody>
          <a:bodyPr wrap="square" rtlCol="0">
            <a:spAutoFit/>
          </a:bodyPr>
          <a:lstStyle/>
          <a:p>
            <a:pPr algn="ctr"/>
            <a:r>
              <a:rPr lang="en-US" sz="6600" b="1" u="sng" dirty="0">
                <a:solidFill>
                  <a:schemeClr val="bg1"/>
                </a:solidFill>
                <a:effectLst>
                  <a:outerShdw blurRad="38100" dist="38100" dir="2700000" algn="tl">
                    <a:srgbClr val="000000">
                      <a:alpha val="43137"/>
                    </a:srgbClr>
                  </a:outerShdw>
                </a:effectLst>
                <a:latin typeface="Georgia" panose="02040502050405020303" pitchFamily="18" charset="0"/>
              </a:rPr>
              <a:t>Commercial</a:t>
            </a:r>
          </a:p>
          <a:p>
            <a:pPr algn="ctr"/>
            <a:r>
              <a:rPr lang="en-US" sz="6600" b="1" u="sng" dirty="0">
                <a:solidFill>
                  <a:schemeClr val="bg1"/>
                </a:solidFill>
                <a:effectLst>
                  <a:outerShdw blurRad="38100" dist="38100" dir="2700000" algn="tl">
                    <a:srgbClr val="000000">
                      <a:alpha val="43137"/>
                    </a:srgbClr>
                  </a:outerShdw>
                </a:effectLst>
                <a:latin typeface="Georgia" panose="02040502050405020303" pitchFamily="18" charset="0"/>
              </a:rPr>
              <a:t>Property</a:t>
            </a:r>
          </a:p>
        </p:txBody>
      </p:sp>
    </p:spTree>
    <p:extLst>
      <p:ext uri="{BB962C8B-B14F-4D97-AF65-F5344CB8AC3E}">
        <p14:creationId xmlns:p14="http://schemas.microsoft.com/office/powerpoint/2010/main" val="1289835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E80C16C-80F4-91DA-BE2F-07D5DA739D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DB009FA2-BB0F-BA01-E502-E76630E9671F}"/>
              </a:ext>
            </a:extLst>
          </p:cNvPr>
          <p:cNvSpPr txBox="1"/>
          <p:nvPr/>
        </p:nvSpPr>
        <p:spPr>
          <a:xfrm>
            <a:off x="2649383" y="704833"/>
            <a:ext cx="6893234"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Sales Price Documentation</a:t>
            </a:r>
          </a:p>
        </p:txBody>
      </p:sp>
      <p:sp>
        <p:nvSpPr>
          <p:cNvPr id="6" name="TextBox 5">
            <a:extLst>
              <a:ext uri="{FF2B5EF4-FFF2-40B4-BE49-F238E27FC236}">
                <a16:creationId xmlns:a16="http://schemas.microsoft.com/office/drawing/2014/main" id="{058D1D4E-CB7B-86C0-8E29-85360262BA7A}"/>
              </a:ext>
            </a:extLst>
          </p:cNvPr>
          <p:cNvSpPr txBox="1"/>
          <p:nvPr/>
        </p:nvSpPr>
        <p:spPr>
          <a:xfrm>
            <a:off x="2387125" y="2756872"/>
            <a:ext cx="7417749"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Listings</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Signed closing disclosure/statement</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MLS Sheets</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Full fee appraisals performed after 	April 1, 2022</a:t>
            </a:r>
          </a:p>
        </p:txBody>
      </p:sp>
    </p:spTree>
    <p:extLst>
      <p:ext uri="{BB962C8B-B14F-4D97-AF65-F5344CB8AC3E}">
        <p14:creationId xmlns:p14="http://schemas.microsoft.com/office/powerpoint/2010/main" val="2637553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899A46-8F22-FBA9-F074-A5343007C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ACECAB9-C931-2EAA-2A7C-83EE532508AF}"/>
              </a:ext>
            </a:extLst>
          </p:cNvPr>
          <p:cNvSpPr txBox="1"/>
          <p:nvPr/>
        </p:nvSpPr>
        <p:spPr>
          <a:xfrm>
            <a:off x="4803018" y="637564"/>
            <a:ext cx="2585964"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Affidavits</a:t>
            </a:r>
          </a:p>
        </p:txBody>
      </p:sp>
      <p:sp>
        <p:nvSpPr>
          <p:cNvPr id="5" name="TextBox 4">
            <a:extLst>
              <a:ext uri="{FF2B5EF4-FFF2-40B4-BE49-F238E27FC236}">
                <a16:creationId xmlns:a16="http://schemas.microsoft.com/office/drawing/2014/main" id="{EE8B6A5A-6A0F-CEB4-9324-B4469B576252}"/>
              </a:ext>
            </a:extLst>
          </p:cNvPr>
          <p:cNvSpPr txBox="1"/>
          <p:nvPr/>
        </p:nvSpPr>
        <p:spPr>
          <a:xfrm>
            <a:off x="2387125" y="2484733"/>
            <a:ext cx="7417749"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Any affidavit with information in </a:t>
            </a:r>
          </a:p>
          <a:p>
            <a:pPr lvl="1"/>
            <a:r>
              <a:rPr lang="en-US" sz="3200" dirty="0">
                <a:solidFill>
                  <a:schemeClr val="accent1">
                    <a:lumMod val="75000"/>
                  </a:schemeClr>
                </a:solidFill>
                <a:latin typeface="Georgia" panose="02040502050405020303" pitchFamily="18" charset="0"/>
              </a:rPr>
              <a:t>	support of value change</a:t>
            </a:r>
          </a:p>
        </p:txBody>
      </p:sp>
      <p:sp>
        <p:nvSpPr>
          <p:cNvPr id="7" name="TextBox 6">
            <a:extLst>
              <a:ext uri="{FF2B5EF4-FFF2-40B4-BE49-F238E27FC236}">
                <a16:creationId xmlns:a16="http://schemas.microsoft.com/office/drawing/2014/main" id="{0078D2D0-363D-F6AD-7AE3-ED843F26AD76}"/>
              </a:ext>
            </a:extLst>
          </p:cNvPr>
          <p:cNvSpPr txBox="1"/>
          <p:nvPr/>
        </p:nvSpPr>
        <p:spPr>
          <a:xfrm>
            <a:off x="2387124" y="3891738"/>
            <a:ext cx="7417749"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May be needed for AG history 	verification</a:t>
            </a:r>
          </a:p>
        </p:txBody>
      </p:sp>
    </p:spTree>
    <p:extLst>
      <p:ext uri="{BB962C8B-B14F-4D97-AF65-F5344CB8AC3E}">
        <p14:creationId xmlns:p14="http://schemas.microsoft.com/office/powerpoint/2010/main" val="2552825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899A46-8F22-FBA9-F074-A5343007C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ACECAB9-C931-2EAA-2A7C-83EE532508AF}"/>
              </a:ext>
            </a:extLst>
          </p:cNvPr>
          <p:cNvSpPr txBox="1"/>
          <p:nvPr/>
        </p:nvSpPr>
        <p:spPr>
          <a:xfrm>
            <a:off x="3584733" y="595689"/>
            <a:ext cx="5022529"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Newspaper Articles</a:t>
            </a:r>
          </a:p>
        </p:txBody>
      </p:sp>
      <p:sp>
        <p:nvSpPr>
          <p:cNvPr id="5" name="TextBox 4">
            <a:extLst>
              <a:ext uri="{FF2B5EF4-FFF2-40B4-BE49-F238E27FC236}">
                <a16:creationId xmlns:a16="http://schemas.microsoft.com/office/drawing/2014/main" id="{EE8B6A5A-6A0F-CEB4-9324-B4469B576252}"/>
              </a:ext>
            </a:extLst>
          </p:cNvPr>
          <p:cNvSpPr txBox="1"/>
          <p:nvPr/>
        </p:nvSpPr>
        <p:spPr>
          <a:xfrm>
            <a:off x="2387122" y="3429000"/>
            <a:ext cx="7417749"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Broad, general information may</a:t>
            </a:r>
          </a:p>
          <a:p>
            <a:pPr lvl="2"/>
            <a:r>
              <a:rPr lang="en-US" sz="3200" dirty="0">
                <a:solidFill>
                  <a:schemeClr val="accent1">
                    <a:lumMod val="75000"/>
                  </a:schemeClr>
                </a:solidFill>
                <a:latin typeface="Georgia" panose="02040502050405020303" pitchFamily="18" charset="0"/>
              </a:rPr>
              <a:t>not be considered</a:t>
            </a:r>
          </a:p>
        </p:txBody>
      </p:sp>
    </p:spTree>
    <p:extLst>
      <p:ext uri="{BB962C8B-B14F-4D97-AF65-F5344CB8AC3E}">
        <p14:creationId xmlns:p14="http://schemas.microsoft.com/office/powerpoint/2010/main" val="2894100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899A46-8F22-FBA9-F074-A5343007C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ACECAB9-C931-2EAA-2A7C-83EE532508AF}"/>
              </a:ext>
            </a:extLst>
          </p:cNvPr>
          <p:cNvSpPr txBox="1"/>
          <p:nvPr/>
        </p:nvSpPr>
        <p:spPr>
          <a:xfrm>
            <a:off x="3021278" y="339315"/>
            <a:ext cx="6149440" cy="1446550"/>
          </a:xfrm>
          <a:prstGeom prst="rect">
            <a:avLst/>
          </a:prstGeom>
          <a:noFill/>
        </p:spPr>
        <p:txBody>
          <a:bodyPr wrap="none" rtlCol="0">
            <a:spAutoFit/>
          </a:bodyPr>
          <a:lstStyle/>
          <a:p>
            <a:pPr algn="ctr"/>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Architectural drawings/</a:t>
            </a:r>
          </a:p>
          <a:p>
            <a:pPr algn="ctr"/>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blueprints</a:t>
            </a:r>
          </a:p>
        </p:txBody>
      </p:sp>
      <p:sp>
        <p:nvSpPr>
          <p:cNvPr id="5" name="TextBox 4">
            <a:extLst>
              <a:ext uri="{FF2B5EF4-FFF2-40B4-BE49-F238E27FC236}">
                <a16:creationId xmlns:a16="http://schemas.microsoft.com/office/drawing/2014/main" id="{EE8B6A5A-6A0F-CEB4-9324-B4469B576252}"/>
              </a:ext>
            </a:extLst>
          </p:cNvPr>
          <p:cNvSpPr txBox="1"/>
          <p:nvPr/>
        </p:nvSpPr>
        <p:spPr>
          <a:xfrm>
            <a:off x="2387125" y="2484733"/>
            <a:ext cx="7417749"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May provide information on damages</a:t>
            </a:r>
          </a:p>
          <a:p>
            <a:pPr lvl="2"/>
            <a:r>
              <a:rPr lang="en-US" sz="3200" dirty="0">
                <a:solidFill>
                  <a:schemeClr val="accent1">
                    <a:lumMod val="75000"/>
                  </a:schemeClr>
                </a:solidFill>
                <a:latin typeface="Georgia" panose="02040502050405020303" pitchFamily="18" charset="0"/>
              </a:rPr>
              <a:t>and needed repairs</a:t>
            </a:r>
          </a:p>
        </p:txBody>
      </p:sp>
      <p:sp>
        <p:nvSpPr>
          <p:cNvPr id="7" name="TextBox 6">
            <a:extLst>
              <a:ext uri="{FF2B5EF4-FFF2-40B4-BE49-F238E27FC236}">
                <a16:creationId xmlns:a16="http://schemas.microsoft.com/office/drawing/2014/main" id="{0078D2D0-363D-F6AD-7AE3-ED843F26AD76}"/>
              </a:ext>
            </a:extLst>
          </p:cNvPr>
          <p:cNvSpPr txBox="1"/>
          <p:nvPr/>
        </p:nvSpPr>
        <p:spPr>
          <a:xfrm>
            <a:off x="2387124" y="3891738"/>
            <a:ext cx="7417749"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Must be current to current</a:t>
            </a:r>
          </a:p>
          <a:p>
            <a:pPr lvl="2"/>
            <a:r>
              <a:rPr lang="en-US" sz="3200" dirty="0">
                <a:solidFill>
                  <a:schemeClr val="accent1">
                    <a:lumMod val="75000"/>
                  </a:schemeClr>
                </a:solidFill>
                <a:latin typeface="Georgia" panose="02040502050405020303" pitchFamily="18" charset="0"/>
              </a:rPr>
              <a:t> appraisal year</a:t>
            </a:r>
          </a:p>
        </p:txBody>
      </p:sp>
    </p:spTree>
    <p:extLst>
      <p:ext uri="{BB962C8B-B14F-4D97-AF65-F5344CB8AC3E}">
        <p14:creationId xmlns:p14="http://schemas.microsoft.com/office/powerpoint/2010/main" val="1796116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A3B136-C5AF-33A7-B55B-4737D876E4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972DC2CD-C045-AC64-5C6A-5882B36622AB}"/>
              </a:ext>
            </a:extLst>
          </p:cNvPr>
          <p:cNvSpPr txBox="1"/>
          <p:nvPr/>
        </p:nvSpPr>
        <p:spPr>
          <a:xfrm>
            <a:off x="2947541" y="696287"/>
            <a:ext cx="5335115"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Engineering Reports</a:t>
            </a:r>
          </a:p>
        </p:txBody>
      </p:sp>
      <p:sp>
        <p:nvSpPr>
          <p:cNvPr id="7" name="TextBox 6">
            <a:extLst>
              <a:ext uri="{FF2B5EF4-FFF2-40B4-BE49-F238E27FC236}">
                <a16:creationId xmlns:a16="http://schemas.microsoft.com/office/drawing/2014/main" id="{E837A2B7-8FC9-D1D0-46A5-132E19D16EF8}"/>
              </a:ext>
            </a:extLst>
          </p:cNvPr>
          <p:cNvSpPr txBox="1"/>
          <p:nvPr/>
        </p:nvSpPr>
        <p:spPr>
          <a:xfrm>
            <a:off x="1323174" y="2569779"/>
            <a:ext cx="9545652" cy="2062103"/>
          </a:xfrm>
          <a:prstGeom prst="rect">
            <a:avLst/>
          </a:prstGeom>
          <a:noFill/>
        </p:spPr>
        <p:txBody>
          <a:bodyPr wrap="square" rtlCol="0">
            <a:spAutoFit/>
          </a:bodyPr>
          <a:lstStyle/>
          <a:p>
            <a:pPr marL="285750" indent="-285750">
              <a:buFont typeface="Arial" panose="020B0604020202020204" pitchFamily="34" charset="0"/>
              <a:buChar char="•"/>
            </a:pPr>
            <a:r>
              <a:rPr lang="en-US" sz="3200" dirty="0">
                <a:solidFill>
                  <a:schemeClr val="accent1">
                    <a:lumMod val="75000"/>
                  </a:schemeClr>
                </a:solidFill>
                <a:latin typeface="Georgia" panose="02040502050405020303" pitchFamily="18" charset="0"/>
              </a:rPr>
              <a:t>May provide more information on damages and needed repairs than  just photographs</a:t>
            </a:r>
          </a:p>
          <a:p>
            <a:pPr marL="285750" indent="-285750">
              <a:buFont typeface="Arial" panose="020B0604020202020204" pitchFamily="34" charset="0"/>
              <a:buChar char="•"/>
            </a:pPr>
            <a:r>
              <a:rPr lang="en-US" sz="3200" dirty="0">
                <a:solidFill>
                  <a:schemeClr val="accent1">
                    <a:lumMod val="75000"/>
                  </a:schemeClr>
                </a:solidFill>
                <a:latin typeface="Georgia" panose="02040502050405020303" pitchFamily="18" charset="0"/>
              </a:rPr>
              <a:t>Must be reported from within the last year, and items in report can not be repaired by Jan 1</a:t>
            </a:r>
          </a:p>
        </p:txBody>
      </p:sp>
    </p:spTree>
    <p:extLst>
      <p:ext uri="{BB962C8B-B14F-4D97-AF65-F5344CB8AC3E}">
        <p14:creationId xmlns:p14="http://schemas.microsoft.com/office/powerpoint/2010/main" val="4250343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899A46-8F22-FBA9-F074-A5343007C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ACECAB9-C931-2EAA-2A7C-83EE532508AF}"/>
              </a:ext>
            </a:extLst>
          </p:cNvPr>
          <p:cNvSpPr txBox="1"/>
          <p:nvPr/>
        </p:nvSpPr>
        <p:spPr>
          <a:xfrm>
            <a:off x="3874073" y="560339"/>
            <a:ext cx="4443845"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Property Surveys</a:t>
            </a:r>
          </a:p>
        </p:txBody>
      </p:sp>
      <p:sp>
        <p:nvSpPr>
          <p:cNvPr id="5" name="TextBox 4">
            <a:extLst>
              <a:ext uri="{FF2B5EF4-FFF2-40B4-BE49-F238E27FC236}">
                <a16:creationId xmlns:a16="http://schemas.microsoft.com/office/drawing/2014/main" id="{EE8B6A5A-6A0F-CEB4-9324-B4469B576252}"/>
              </a:ext>
            </a:extLst>
          </p:cNvPr>
          <p:cNvSpPr txBox="1"/>
          <p:nvPr/>
        </p:nvSpPr>
        <p:spPr>
          <a:xfrm>
            <a:off x="2387120" y="3429000"/>
            <a:ext cx="7417749"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Useful for disputing property size</a:t>
            </a:r>
          </a:p>
          <a:p>
            <a:pPr lvl="3"/>
            <a:r>
              <a:rPr lang="en-US" sz="3200" dirty="0">
                <a:solidFill>
                  <a:schemeClr val="accent1">
                    <a:lumMod val="75000"/>
                  </a:schemeClr>
                </a:solidFill>
                <a:latin typeface="Georgia" panose="02040502050405020303" pitchFamily="18" charset="0"/>
              </a:rPr>
              <a:t>and acreage</a:t>
            </a:r>
          </a:p>
        </p:txBody>
      </p:sp>
    </p:spTree>
    <p:extLst>
      <p:ext uri="{BB962C8B-B14F-4D97-AF65-F5344CB8AC3E}">
        <p14:creationId xmlns:p14="http://schemas.microsoft.com/office/powerpoint/2010/main" val="2941389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899A46-8F22-FBA9-F074-A5343007C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ACECAB9-C931-2EAA-2A7C-83EE532508AF}"/>
              </a:ext>
            </a:extLst>
          </p:cNvPr>
          <p:cNvSpPr txBox="1"/>
          <p:nvPr/>
        </p:nvSpPr>
        <p:spPr>
          <a:xfrm>
            <a:off x="4275624" y="644228"/>
            <a:ext cx="3640740"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Deed Records</a:t>
            </a:r>
          </a:p>
        </p:txBody>
      </p:sp>
      <p:sp>
        <p:nvSpPr>
          <p:cNvPr id="5" name="TextBox 4">
            <a:extLst>
              <a:ext uri="{FF2B5EF4-FFF2-40B4-BE49-F238E27FC236}">
                <a16:creationId xmlns:a16="http://schemas.microsoft.com/office/drawing/2014/main" id="{EE8B6A5A-6A0F-CEB4-9324-B4469B576252}"/>
              </a:ext>
            </a:extLst>
          </p:cNvPr>
          <p:cNvSpPr txBox="1"/>
          <p:nvPr/>
        </p:nvSpPr>
        <p:spPr>
          <a:xfrm>
            <a:off x="2387120" y="3429000"/>
            <a:ext cx="7417749" cy="584775"/>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Useful for disputing ownership</a:t>
            </a:r>
          </a:p>
        </p:txBody>
      </p:sp>
    </p:spTree>
    <p:extLst>
      <p:ext uri="{BB962C8B-B14F-4D97-AF65-F5344CB8AC3E}">
        <p14:creationId xmlns:p14="http://schemas.microsoft.com/office/powerpoint/2010/main" val="457014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899A46-8F22-FBA9-F074-A5343007C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ACECAB9-C931-2EAA-2A7C-83EE532508AF}"/>
              </a:ext>
            </a:extLst>
          </p:cNvPr>
          <p:cNvSpPr txBox="1"/>
          <p:nvPr/>
        </p:nvSpPr>
        <p:spPr>
          <a:xfrm>
            <a:off x="2683040" y="661006"/>
            <a:ext cx="6825908"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Commercial &amp; Multifamily</a:t>
            </a:r>
          </a:p>
        </p:txBody>
      </p:sp>
      <p:sp>
        <p:nvSpPr>
          <p:cNvPr id="5" name="TextBox 4">
            <a:extLst>
              <a:ext uri="{FF2B5EF4-FFF2-40B4-BE49-F238E27FC236}">
                <a16:creationId xmlns:a16="http://schemas.microsoft.com/office/drawing/2014/main" id="{EE8B6A5A-6A0F-CEB4-9324-B4469B576252}"/>
              </a:ext>
            </a:extLst>
          </p:cNvPr>
          <p:cNvSpPr txBox="1"/>
          <p:nvPr/>
        </p:nvSpPr>
        <p:spPr>
          <a:xfrm>
            <a:off x="738923" y="1709257"/>
            <a:ext cx="10714142" cy="501675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Income &amp; expense information may be provided for rental properties</a:t>
            </a:r>
          </a:p>
          <a:p>
            <a:pPr lvl="1"/>
            <a:r>
              <a:rPr lang="en-US" sz="3200" dirty="0">
                <a:solidFill>
                  <a:schemeClr val="accent1">
                    <a:lumMod val="75000"/>
                  </a:schemeClr>
                </a:solidFill>
                <a:latin typeface="Georgia" panose="02040502050405020303" pitchFamily="18" charset="0"/>
              </a:rPr>
              <a:t>	- Tax Returns</a:t>
            </a:r>
          </a:p>
          <a:p>
            <a:pPr lvl="1"/>
            <a:r>
              <a:rPr lang="en-US" sz="3200" dirty="0">
                <a:solidFill>
                  <a:schemeClr val="accent1">
                    <a:lumMod val="75000"/>
                  </a:schemeClr>
                </a:solidFill>
                <a:latin typeface="Georgia" panose="02040502050405020303" pitchFamily="18" charset="0"/>
              </a:rPr>
              <a:t>	- Do not need the whole return, just pages that show rental income</a:t>
            </a:r>
          </a:p>
          <a:p>
            <a:pPr lvl="1"/>
            <a:r>
              <a:rPr lang="en-US" sz="3200" dirty="0">
                <a:solidFill>
                  <a:schemeClr val="accent1">
                    <a:lumMod val="75000"/>
                  </a:schemeClr>
                </a:solidFill>
                <a:latin typeface="Georgia" panose="02040502050405020303" pitchFamily="18" charset="0"/>
              </a:rPr>
              <a:t>		</a:t>
            </a:r>
            <a:r>
              <a:rPr lang="en-US" sz="3200" dirty="0" err="1">
                <a:solidFill>
                  <a:schemeClr val="accent1">
                    <a:lumMod val="75000"/>
                  </a:schemeClr>
                </a:solidFill>
                <a:latin typeface="Georgia" panose="02040502050405020303" pitchFamily="18" charset="0"/>
              </a:rPr>
              <a:t>i</a:t>
            </a:r>
            <a:r>
              <a:rPr lang="en-US" sz="3200" dirty="0">
                <a:solidFill>
                  <a:schemeClr val="accent1">
                    <a:lumMod val="75000"/>
                  </a:schemeClr>
                </a:solidFill>
                <a:latin typeface="Georgia" panose="02040502050405020303" pitchFamily="18" charset="0"/>
              </a:rPr>
              <a:t>.  LLC – Form 8825</a:t>
            </a:r>
          </a:p>
          <a:p>
            <a:pPr lvl="1"/>
            <a:r>
              <a:rPr lang="en-US" sz="3200" dirty="0">
                <a:solidFill>
                  <a:schemeClr val="accent1">
                    <a:lumMod val="75000"/>
                  </a:schemeClr>
                </a:solidFill>
                <a:latin typeface="Georgia" panose="02040502050405020303" pitchFamily="18" charset="0"/>
              </a:rPr>
              <a:t>		ii. Individual – Schedule E</a:t>
            </a:r>
          </a:p>
          <a:p>
            <a:pPr lvl="1"/>
            <a:r>
              <a:rPr lang="en-US" sz="3200" dirty="0">
                <a:solidFill>
                  <a:schemeClr val="accent1">
                    <a:lumMod val="75000"/>
                  </a:schemeClr>
                </a:solidFill>
                <a:latin typeface="Georgia" panose="02040502050405020303" pitchFamily="18" charset="0"/>
              </a:rPr>
              <a:t>	- Profit &amp; Loss Statement</a:t>
            </a:r>
          </a:p>
          <a:p>
            <a:pPr lvl="1"/>
            <a:r>
              <a:rPr lang="en-US" sz="3200" dirty="0">
                <a:solidFill>
                  <a:schemeClr val="accent1">
                    <a:lumMod val="75000"/>
                  </a:schemeClr>
                </a:solidFill>
                <a:latin typeface="Georgia" panose="02040502050405020303" pitchFamily="18" charset="0"/>
              </a:rPr>
              <a:t>	- Typed document showing rental income &amp; expenses</a:t>
            </a:r>
          </a:p>
          <a:p>
            <a:pPr lvl="1"/>
            <a:r>
              <a:rPr lang="en-US" sz="3200" dirty="0">
                <a:solidFill>
                  <a:schemeClr val="accent1">
                    <a:lumMod val="75000"/>
                  </a:schemeClr>
                </a:solidFill>
                <a:latin typeface="Georgia" panose="02040502050405020303" pitchFamily="18" charset="0"/>
              </a:rPr>
              <a:t>	- Rent Rolls</a:t>
            </a:r>
          </a:p>
        </p:txBody>
      </p:sp>
    </p:spTree>
    <p:extLst>
      <p:ext uri="{BB962C8B-B14F-4D97-AF65-F5344CB8AC3E}">
        <p14:creationId xmlns:p14="http://schemas.microsoft.com/office/powerpoint/2010/main" val="767929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937F8B-3CF8-3333-CDF1-2BA44B1498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ECDAE418-52ED-EDAC-EB16-AD1F43A2DB20}"/>
              </a:ext>
            </a:extLst>
          </p:cNvPr>
          <p:cNvSpPr txBox="1"/>
          <p:nvPr/>
        </p:nvSpPr>
        <p:spPr>
          <a:xfrm>
            <a:off x="1729530" y="1182847"/>
            <a:ext cx="8732940" cy="1569660"/>
          </a:xfrm>
          <a:prstGeom prst="rect">
            <a:avLst/>
          </a:prstGeom>
          <a:noFill/>
        </p:spPr>
        <p:txBody>
          <a:bodyPr wrap="square" rtlCol="0">
            <a:spAutoFit/>
          </a:bodyPr>
          <a:lstStyle/>
          <a:p>
            <a:pPr algn="ctr"/>
            <a:r>
              <a:rPr lang="en-US" sz="4800" dirty="0">
                <a:solidFill>
                  <a:schemeClr val="bg1"/>
                </a:solidFill>
                <a:latin typeface="Georgia" panose="02040502050405020303" pitchFamily="18" charset="0"/>
              </a:rPr>
              <a:t>Anything you think may affect the value of your property</a:t>
            </a:r>
          </a:p>
        </p:txBody>
      </p:sp>
      <p:sp>
        <p:nvSpPr>
          <p:cNvPr id="5" name="TextBox 4">
            <a:extLst>
              <a:ext uri="{FF2B5EF4-FFF2-40B4-BE49-F238E27FC236}">
                <a16:creationId xmlns:a16="http://schemas.microsoft.com/office/drawing/2014/main" id="{59EE2301-6D33-4E84-792A-812447910EB2}"/>
              </a:ext>
            </a:extLst>
          </p:cNvPr>
          <p:cNvSpPr txBox="1"/>
          <p:nvPr/>
        </p:nvSpPr>
        <p:spPr>
          <a:xfrm>
            <a:off x="1729530" y="3792741"/>
            <a:ext cx="8732940" cy="2308324"/>
          </a:xfrm>
          <a:prstGeom prst="rect">
            <a:avLst/>
          </a:prstGeom>
          <a:noFill/>
        </p:spPr>
        <p:txBody>
          <a:bodyPr wrap="square" rtlCol="0">
            <a:spAutoFit/>
          </a:bodyPr>
          <a:lstStyle/>
          <a:p>
            <a:pPr algn="ctr"/>
            <a:r>
              <a:rPr lang="en-US" sz="4800" dirty="0">
                <a:solidFill>
                  <a:schemeClr val="bg1"/>
                </a:solidFill>
                <a:latin typeface="Georgia" panose="02040502050405020303" pitchFamily="18" charset="0"/>
              </a:rPr>
              <a:t>If you are not sure, ask the appraiser assigned to your case what they need</a:t>
            </a:r>
          </a:p>
        </p:txBody>
      </p:sp>
    </p:spTree>
    <p:extLst>
      <p:ext uri="{BB962C8B-B14F-4D97-AF65-F5344CB8AC3E}">
        <p14:creationId xmlns:p14="http://schemas.microsoft.com/office/powerpoint/2010/main" val="287709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873D0D-2B54-744C-40C3-F7B528FBF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C1B3A34-91C7-7ACC-1F91-DCA646C999B2}"/>
              </a:ext>
            </a:extLst>
          </p:cNvPr>
          <p:cNvSpPr txBox="1"/>
          <p:nvPr/>
        </p:nvSpPr>
        <p:spPr>
          <a:xfrm>
            <a:off x="2641368" y="679509"/>
            <a:ext cx="6909264"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Three Approaches to Value</a:t>
            </a:r>
          </a:p>
        </p:txBody>
      </p:sp>
      <p:sp>
        <p:nvSpPr>
          <p:cNvPr id="5" name="TextBox 4">
            <a:extLst>
              <a:ext uri="{FF2B5EF4-FFF2-40B4-BE49-F238E27FC236}">
                <a16:creationId xmlns:a16="http://schemas.microsoft.com/office/drawing/2014/main" id="{9D3E1C56-823B-EA6C-3A74-B4D5AA771D38}"/>
              </a:ext>
            </a:extLst>
          </p:cNvPr>
          <p:cNvSpPr txBox="1"/>
          <p:nvPr/>
        </p:nvSpPr>
        <p:spPr>
          <a:xfrm>
            <a:off x="2387125" y="2874318"/>
            <a:ext cx="7417749" cy="1569660"/>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Market Approach (Sales)</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Cost Approach</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Income Approach</a:t>
            </a:r>
          </a:p>
        </p:txBody>
      </p:sp>
    </p:spTree>
    <p:extLst>
      <p:ext uri="{BB962C8B-B14F-4D97-AF65-F5344CB8AC3E}">
        <p14:creationId xmlns:p14="http://schemas.microsoft.com/office/powerpoint/2010/main" val="2065621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873D0D-2B54-744C-40C3-F7B528FBF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C1B3A34-91C7-7ACC-1F91-DCA646C999B2}"/>
              </a:ext>
            </a:extLst>
          </p:cNvPr>
          <p:cNvSpPr txBox="1"/>
          <p:nvPr/>
        </p:nvSpPr>
        <p:spPr>
          <a:xfrm>
            <a:off x="3817971" y="667718"/>
            <a:ext cx="4556055"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Market Approach</a:t>
            </a:r>
          </a:p>
        </p:txBody>
      </p:sp>
      <p:sp>
        <p:nvSpPr>
          <p:cNvPr id="5" name="TextBox 4">
            <a:extLst>
              <a:ext uri="{FF2B5EF4-FFF2-40B4-BE49-F238E27FC236}">
                <a16:creationId xmlns:a16="http://schemas.microsoft.com/office/drawing/2014/main" id="{9D3E1C56-823B-EA6C-3A74-B4D5AA771D38}"/>
              </a:ext>
            </a:extLst>
          </p:cNvPr>
          <p:cNvSpPr txBox="1"/>
          <p:nvPr/>
        </p:nvSpPr>
        <p:spPr>
          <a:xfrm>
            <a:off x="1937383" y="2203199"/>
            <a:ext cx="8317229"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Uses comparable sales to determine value</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Sources</a:t>
            </a:r>
          </a:p>
          <a:p>
            <a:pPr marL="1828800" lvl="3" indent="-457200">
              <a:buFontTx/>
              <a:buChar char="-"/>
            </a:pPr>
            <a:r>
              <a:rPr lang="en-US" sz="3200" dirty="0">
                <a:solidFill>
                  <a:schemeClr val="accent1">
                    <a:lumMod val="75000"/>
                  </a:schemeClr>
                </a:solidFill>
                <a:latin typeface="Georgia" panose="02040502050405020303" pitchFamily="18" charset="0"/>
              </a:rPr>
              <a:t>MLS</a:t>
            </a:r>
          </a:p>
          <a:p>
            <a:pPr marL="1828800" lvl="3" indent="-457200">
              <a:buFontTx/>
              <a:buChar char="-"/>
            </a:pPr>
            <a:r>
              <a:rPr lang="en-US" sz="3200" dirty="0">
                <a:solidFill>
                  <a:schemeClr val="accent1">
                    <a:lumMod val="75000"/>
                  </a:schemeClr>
                </a:solidFill>
                <a:latin typeface="Georgia" panose="02040502050405020303" pitchFamily="18" charset="0"/>
              </a:rPr>
              <a:t>Subscriptions</a:t>
            </a:r>
          </a:p>
          <a:p>
            <a:pPr marL="1828800" lvl="3" indent="-457200">
              <a:buFontTx/>
              <a:buChar char="-"/>
            </a:pPr>
            <a:r>
              <a:rPr lang="en-US" sz="3200" dirty="0">
                <a:solidFill>
                  <a:schemeClr val="accent1">
                    <a:lumMod val="75000"/>
                  </a:schemeClr>
                </a:solidFill>
                <a:latin typeface="Georgia" panose="02040502050405020303" pitchFamily="18" charset="0"/>
              </a:rPr>
              <a:t>Sales Contracts</a:t>
            </a:r>
          </a:p>
          <a:p>
            <a:pPr marL="1828800" lvl="3" indent="-457200">
              <a:buFontTx/>
              <a:buChar char="-"/>
            </a:pPr>
            <a:r>
              <a:rPr lang="en-US" sz="3200" dirty="0">
                <a:solidFill>
                  <a:schemeClr val="accent1">
                    <a:lumMod val="75000"/>
                  </a:schemeClr>
                </a:solidFill>
                <a:latin typeface="Georgia" panose="02040502050405020303" pitchFamily="18" charset="0"/>
              </a:rPr>
              <a:t>Fee Appraisals</a:t>
            </a:r>
          </a:p>
        </p:txBody>
      </p:sp>
      <p:sp>
        <p:nvSpPr>
          <p:cNvPr id="2" name="TextBox 1">
            <a:extLst>
              <a:ext uri="{FF2B5EF4-FFF2-40B4-BE49-F238E27FC236}">
                <a16:creationId xmlns:a16="http://schemas.microsoft.com/office/drawing/2014/main" id="{DA7C69BD-2964-E964-FC95-433B686BAEEE}"/>
              </a:ext>
            </a:extLst>
          </p:cNvPr>
          <p:cNvSpPr txBox="1"/>
          <p:nvPr/>
        </p:nvSpPr>
        <p:spPr>
          <a:xfrm>
            <a:off x="1937383" y="5165521"/>
            <a:ext cx="8317229"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Fewer commercial sales available and many different commercial property types</a:t>
            </a:r>
          </a:p>
        </p:txBody>
      </p:sp>
    </p:spTree>
    <p:extLst>
      <p:ext uri="{BB962C8B-B14F-4D97-AF65-F5344CB8AC3E}">
        <p14:creationId xmlns:p14="http://schemas.microsoft.com/office/powerpoint/2010/main" val="2206900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873D0D-2B54-744C-40C3-F7B528FBF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C1B3A34-91C7-7ACC-1F91-DCA646C999B2}"/>
              </a:ext>
            </a:extLst>
          </p:cNvPr>
          <p:cNvSpPr txBox="1"/>
          <p:nvPr/>
        </p:nvSpPr>
        <p:spPr>
          <a:xfrm>
            <a:off x="4169029" y="667718"/>
            <a:ext cx="3853940"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Cost Approach</a:t>
            </a:r>
          </a:p>
        </p:txBody>
      </p:sp>
      <p:sp>
        <p:nvSpPr>
          <p:cNvPr id="5" name="TextBox 4">
            <a:extLst>
              <a:ext uri="{FF2B5EF4-FFF2-40B4-BE49-F238E27FC236}">
                <a16:creationId xmlns:a16="http://schemas.microsoft.com/office/drawing/2014/main" id="{9D3E1C56-823B-EA6C-3A74-B4D5AA771D38}"/>
              </a:ext>
            </a:extLst>
          </p:cNvPr>
          <p:cNvSpPr txBox="1"/>
          <p:nvPr/>
        </p:nvSpPr>
        <p:spPr>
          <a:xfrm>
            <a:off x="764795" y="1993474"/>
            <a:ext cx="10662407"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Uses replacement cost, depreciation, and land values to determine value</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Sources:</a:t>
            </a:r>
          </a:p>
          <a:p>
            <a:pPr marL="1828800" lvl="3" indent="-457200">
              <a:buFontTx/>
              <a:buChar char="-"/>
            </a:pPr>
            <a:r>
              <a:rPr lang="en-US" sz="3200" dirty="0">
                <a:solidFill>
                  <a:schemeClr val="accent1">
                    <a:lumMod val="75000"/>
                  </a:schemeClr>
                </a:solidFill>
                <a:latin typeface="Georgia" panose="02040502050405020303" pitchFamily="18" charset="0"/>
              </a:rPr>
              <a:t>Construction contracts</a:t>
            </a:r>
          </a:p>
          <a:p>
            <a:pPr marL="1828800" lvl="3" indent="-457200">
              <a:buFontTx/>
              <a:buChar char="-"/>
            </a:pPr>
            <a:r>
              <a:rPr lang="en-US" sz="3200" dirty="0">
                <a:solidFill>
                  <a:schemeClr val="accent1">
                    <a:lumMod val="75000"/>
                  </a:schemeClr>
                </a:solidFill>
                <a:latin typeface="Georgia" panose="02040502050405020303" pitchFamily="18" charset="0"/>
              </a:rPr>
              <a:t>Marshall &amp; Swift and other cost manuals</a:t>
            </a:r>
          </a:p>
          <a:p>
            <a:pPr marL="1828800" lvl="3" indent="-457200">
              <a:buFontTx/>
              <a:buChar char="-"/>
            </a:pPr>
            <a:r>
              <a:rPr lang="en-US" sz="3200" dirty="0">
                <a:solidFill>
                  <a:schemeClr val="accent1">
                    <a:lumMod val="75000"/>
                  </a:schemeClr>
                </a:solidFill>
                <a:latin typeface="Georgia" panose="02040502050405020303" pitchFamily="18" charset="0"/>
              </a:rPr>
              <a:t>Local builders</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Calculate replacement cost of buildings (RCN), subtract depreciation to get depreciated cost (RCNLD), add land value to determine total property value</a:t>
            </a:r>
          </a:p>
        </p:txBody>
      </p:sp>
    </p:spTree>
    <p:extLst>
      <p:ext uri="{BB962C8B-B14F-4D97-AF65-F5344CB8AC3E}">
        <p14:creationId xmlns:p14="http://schemas.microsoft.com/office/powerpoint/2010/main" val="544203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873D0D-2B54-744C-40C3-F7B528FBF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C1B3A34-91C7-7ACC-1F91-DCA646C999B2}"/>
              </a:ext>
            </a:extLst>
          </p:cNvPr>
          <p:cNvSpPr txBox="1"/>
          <p:nvPr/>
        </p:nvSpPr>
        <p:spPr>
          <a:xfrm>
            <a:off x="3780301" y="667718"/>
            <a:ext cx="4631396"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Income Approach</a:t>
            </a:r>
          </a:p>
        </p:txBody>
      </p:sp>
      <p:sp>
        <p:nvSpPr>
          <p:cNvPr id="5" name="TextBox 4">
            <a:extLst>
              <a:ext uri="{FF2B5EF4-FFF2-40B4-BE49-F238E27FC236}">
                <a16:creationId xmlns:a16="http://schemas.microsoft.com/office/drawing/2014/main" id="{9D3E1C56-823B-EA6C-3A74-B4D5AA771D38}"/>
              </a:ext>
            </a:extLst>
          </p:cNvPr>
          <p:cNvSpPr txBox="1"/>
          <p:nvPr/>
        </p:nvSpPr>
        <p:spPr>
          <a:xfrm>
            <a:off x="651544" y="1841242"/>
            <a:ext cx="10888910" cy="501675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Uses income &amp; expense information to determine value</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Sources</a:t>
            </a:r>
          </a:p>
          <a:p>
            <a:pPr marL="1828800" lvl="3" indent="-457200">
              <a:buFontTx/>
              <a:buChar char="-"/>
            </a:pPr>
            <a:r>
              <a:rPr lang="en-US" sz="3200" dirty="0">
                <a:solidFill>
                  <a:schemeClr val="accent1">
                    <a:lumMod val="75000"/>
                  </a:schemeClr>
                </a:solidFill>
                <a:latin typeface="Georgia" panose="02040502050405020303" pitchFamily="18" charset="0"/>
              </a:rPr>
              <a:t>Rent rolls</a:t>
            </a:r>
          </a:p>
          <a:p>
            <a:pPr marL="1828800" lvl="3" indent="-457200">
              <a:buFontTx/>
              <a:buChar char="-"/>
            </a:pPr>
            <a:r>
              <a:rPr lang="en-US" sz="3200" dirty="0">
                <a:solidFill>
                  <a:schemeClr val="accent1">
                    <a:lumMod val="75000"/>
                  </a:schemeClr>
                </a:solidFill>
                <a:latin typeface="Georgia" panose="02040502050405020303" pitchFamily="18" charset="0"/>
              </a:rPr>
              <a:t>Profit &amp; loss statements</a:t>
            </a:r>
          </a:p>
          <a:p>
            <a:pPr marL="1828800" lvl="3" indent="-457200">
              <a:buFontTx/>
              <a:buChar char="-"/>
            </a:pPr>
            <a:r>
              <a:rPr lang="en-US" sz="3200" dirty="0">
                <a:solidFill>
                  <a:schemeClr val="accent1">
                    <a:lumMod val="75000"/>
                  </a:schemeClr>
                </a:solidFill>
                <a:latin typeface="Georgia" panose="02040502050405020303" pitchFamily="18" charset="0"/>
              </a:rPr>
              <a:t>Tax Returns</a:t>
            </a:r>
          </a:p>
          <a:p>
            <a:pPr marL="1828800" lvl="3" indent="-457200">
              <a:buFontTx/>
              <a:buChar char="-"/>
            </a:pPr>
            <a:r>
              <a:rPr lang="en-US" sz="3200" dirty="0">
                <a:solidFill>
                  <a:schemeClr val="accent1">
                    <a:lumMod val="75000"/>
                  </a:schemeClr>
                </a:solidFill>
                <a:latin typeface="Georgia" panose="02040502050405020303" pitchFamily="18" charset="0"/>
              </a:rPr>
              <a:t>Subscriptions</a:t>
            </a:r>
          </a:p>
          <a:p>
            <a:pPr marL="1828800" lvl="3" indent="-457200">
              <a:buFontTx/>
              <a:buChar char="-"/>
            </a:pPr>
            <a:r>
              <a:rPr lang="en-US" sz="3200" dirty="0">
                <a:solidFill>
                  <a:schemeClr val="accent1">
                    <a:lumMod val="75000"/>
                  </a:schemeClr>
                </a:solidFill>
                <a:latin typeface="Georgia" panose="02040502050405020303" pitchFamily="18" charset="0"/>
              </a:rPr>
              <a:t>Advertisements</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Calculate a net operating income (NOI) using market rents and typical expenses, capitalize the income to determine value</a:t>
            </a:r>
          </a:p>
        </p:txBody>
      </p:sp>
    </p:spTree>
    <p:extLst>
      <p:ext uri="{BB962C8B-B14F-4D97-AF65-F5344CB8AC3E}">
        <p14:creationId xmlns:p14="http://schemas.microsoft.com/office/powerpoint/2010/main" val="759656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873D0D-2B54-744C-40C3-F7B528FBF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C1B3A34-91C7-7ACC-1F91-DCA646C999B2}"/>
              </a:ext>
            </a:extLst>
          </p:cNvPr>
          <p:cNvSpPr txBox="1"/>
          <p:nvPr/>
        </p:nvSpPr>
        <p:spPr>
          <a:xfrm>
            <a:off x="3780301" y="667718"/>
            <a:ext cx="4631396"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Income Approach</a:t>
            </a:r>
          </a:p>
        </p:txBody>
      </p:sp>
      <p:sp>
        <p:nvSpPr>
          <p:cNvPr id="5" name="TextBox 4">
            <a:extLst>
              <a:ext uri="{FF2B5EF4-FFF2-40B4-BE49-F238E27FC236}">
                <a16:creationId xmlns:a16="http://schemas.microsoft.com/office/drawing/2014/main" id="{9D3E1C56-823B-EA6C-3A74-B4D5AA771D38}"/>
              </a:ext>
            </a:extLst>
          </p:cNvPr>
          <p:cNvSpPr txBox="1"/>
          <p:nvPr/>
        </p:nvSpPr>
        <p:spPr>
          <a:xfrm>
            <a:off x="0" y="1841242"/>
            <a:ext cx="12192000" cy="5016758"/>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“The income approach is the most appropriate method in valuing commercial and industrial property if sufficient income data are available. Direct Sales comparison models can be equally effective in large jurisdictions with sufficient sales. When a sufficient supply of sales data and income data is not available, the cost approach should be applied.” (IAAO – Standard on Mass Appraisal of Real Property 4.6.4).</a:t>
            </a:r>
          </a:p>
          <a:p>
            <a:pPr marL="457200" indent="-457200">
              <a:buFont typeface="Arial" panose="020B0604020202020204" pitchFamily="34" charset="0"/>
              <a:buChar char="•"/>
            </a:pPr>
            <a:endParaRPr lang="en-US" sz="3200" dirty="0">
              <a:solidFill>
                <a:schemeClr val="accent1">
                  <a:lumMod val="75000"/>
                </a:schemeClr>
              </a:solidFill>
              <a:latin typeface="Georgia" panose="02040502050405020303" pitchFamily="18" charset="0"/>
            </a:endParaRP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Approach used most by property tax assistance division appraisers in property value study</a:t>
            </a:r>
          </a:p>
        </p:txBody>
      </p:sp>
    </p:spTree>
    <p:extLst>
      <p:ext uri="{BB962C8B-B14F-4D97-AF65-F5344CB8AC3E}">
        <p14:creationId xmlns:p14="http://schemas.microsoft.com/office/powerpoint/2010/main" val="153916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781F-307D-F289-BEC0-2BAA3141291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2E684DD-76A2-08FC-DBD9-BB3211B83894}"/>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22BFB4F3-9699-990B-91E0-537FE5DA6B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EBC6A15F-AB2F-36CC-BF82-CF079AD4F1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5D0A54B6-9266-6D40-D16A-DD7165890060}"/>
              </a:ext>
            </a:extLst>
          </p:cNvPr>
          <p:cNvSpPr txBox="1"/>
          <p:nvPr/>
        </p:nvSpPr>
        <p:spPr>
          <a:xfrm>
            <a:off x="4819475" y="1600200"/>
            <a:ext cx="6610525" cy="3139321"/>
          </a:xfrm>
          <a:prstGeom prst="rect">
            <a:avLst/>
          </a:prstGeom>
          <a:noFill/>
        </p:spPr>
        <p:txBody>
          <a:bodyPr wrap="square" rtlCol="0">
            <a:spAutoFit/>
          </a:bodyPr>
          <a:lstStyle/>
          <a:p>
            <a:pPr algn="ctr"/>
            <a:r>
              <a:rPr lang="en-US" sz="6600" b="1" u="sng" dirty="0">
                <a:solidFill>
                  <a:schemeClr val="bg1"/>
                </a:solidFill>
                <a:effectLst>
                  <a:outerShdw blurRad="38100" dist="38100" dir="2700000" algn="tl">
                    <a:srgbClr val="000000">
                      <a:alpha val="43137"/>
                    </a:srgbClr>
                  </a:outerShdw>
                </a:effectLst>
                <a:latin typeface="Georgia" panose="02040502050405020303" pitchFamily="18" charset="0"/>
              </a:rPr>
              <a:t>What To Bring For Your Protest</a:t>
            </a:r>
          </a:p>
        </p:txBody>
      </p:sp>
    </p:spTree>
    <p:extLst>
      <p:ext uri="{BB962C8B-B14F-4D97-AF65-F5344CB8AC3E}">
        <p14:creationId xmlns:p14="http://schemas.microsoft.com/office/powerpoint/2010/main" val="3804204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A3B136-C5AF-33A7-B55B-4737D876E4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972DC2CD-C045-AC64-5C6A-5882B36622AB}"/>
              </a:ext>
            </a:extLst>
          </p:cNvPr>
          <p:cNvSpPr txBox="1"/>
          <p:nvPr/>
        </p:nvSpPr>
        <p:spPr>
          <a:xfrm>
            <a:off x="2947541" y="696287"/>
            <a:ext cx="6296917"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Photographs of Property</a:t>
            </a:r>
          </a:p>
        </p:txBody>
      </p:sp>
      <p:sp>
        <p:nvSpPr>
          <p:cNvPr id="7" name="TextBox 6">
            <a:extLst>
              <a:ext uri="{FF2B5EF4-FFF2-40B4-BE49-F238E27FC236}">
                <a16:creationId xmlns:a16="http://schemas.microsoft.com/office/drawing/2014/main" id="{E837A2B7-8FC9-D1D0-46A5-132E19D16EF8}"/>
              </a:ext>
            </a:extLst>
          </p:cNvPr>
          <p:cNvSpPr txBox="1"/>
          <p:nvPr/>
        </p:nvSpPr>
        <p:spPr>
          <a:xfrm>
            <a:off x="2743200" y="2059765"/>
            <a:ext cx="7117654" cy="2062103"/>
          </a:xfrm>
          <a:prstGeom prst="rect">
            <a:avLst/>
          </a:prstGeom>
          <a:noFill/>
        </p:spPr>
        <p:txBody>
          <a:bodyPr wrap="none" rtlCol="0">
            <a:spAutoFit/>
          </a:bodyPr>
          <a:lstStyle/>
          <a:p>
            <a:pPr marL="285750" indent="-285750">
              <a:buFont typeface="Arial" panose="020B0604020202020204" pitchFamily="34" charset="0"/>
              <a:buChar char="•"/>
            </a:pPr>
            <a:r>
              <a:rPr lang="en-US" sz="3200" dirty="0">
                <a:solidFill>
                  <a:schemeClr val="accent1">
                    <a:lumMod val="75000"/>
                  </a:schemeClr>
                </a:solidFill>
                <a:latin typeface="Georgia" panose="02040502050405020303" pitchFamily="18" charset="0"/>
              </a:rPr>
              <a:t>Each photo must be date stamped</a:t>
            </a:r>
          </a:p>
          <a:p>
            <a:pPr marL="285750" indent="-285750">
              <a:buFont typeface="Arial" panose="020B0604020202020204" pitchFamily="34" charset="0"/>
              <a:buChar char="•"/>
            </a:pPr>
            <a:r>
              <a:rPr lang="en-US" sz="3200" dirty="0">
                <a:solidFill>
                  <a:schemeClr val="accent1">
                    <a:lumMod val="75000"/>
                  </a:schemeClr>
                </a:solidFill>
                <a:latin typeface="Georgia" panose="02040502050405020303" pitchFamily="18" charset="0"/>
              </a:rPr>
              <a:t>Drop off at office or email to </a:t>
            </a:r>
          </a:p>
          <a:p>
            <a:pPr marL="1371600" lvl="2" indent="-457200">
              <a:buFontTx/>
              <a:buChar char="-"/>
            </a:pPr>
            <a:r>
              <a:rPr lang="en-US" sz="3200" dirty="0">
                <a:solidFill>
                  <a:schemeClr val="accent1">
                    <a:lumMod val="75000"/>
                  </a:schemeClr>
                </a:solidFill>
                <a:latin typeface="Georgia" panose="02040502050405020303" pitchFamily="18" charset="0"/>
                <a:hlinkClick r:id="rId3"/>
              </a:rPr>
              <a:t>vcadprotest@gmail.com</a:t>
            </a:r>
            <a:endParaRPr lang="en-US" sz="3200" dirty="0">
              <a:solidFill>
                <a:schemeClr val="accent1">
                  <a:lumMod val="75000"/>
                </a:schemeClr>
              </a:solidFill>
              <a:latin typeface="Georgia" panose="02040502050405020303" pitchFamily="18" charset="0"/>
            </a:endParaRPr>
          </a:p>
          <a:p>
            <a:pPr marL="1371600" lvl="2" indent="-457200">
              <a:buFontTx/>
              <a:buChar char="-"/>
            </a:pPr>
            <a:r>
              <a:rPr lang="en-US" sz="3200" dirty="0">
                <a:solidFill>
                  <a:schemeClr val="accent1">
                    <a:lumMod val="75000"/>
                  </a:schemeClr>
                </a:solidFill>
                <a:latin typeface="Georgia" panose="02040502050405020303" pitchFamily="18" charset="0"/>
              </a:rPr>
              <a:t>The assigned appraiser’s email</a:t>
            </a:r>
          </a:p>
        </p:txBody>
      </p:sp>
      <p:sp>
        <p:nvSpPr>
          <p:cNvPr id="8" name="TextBox 7">
            <a:extLst>
              <a:ext uri="{FF2B5EF4-FFF2-40B4-BE49-F238E27FC236}">
                <a16:creationId xmlns:a16="http://schemas.microsoft.com/office/drawing/2014/main" id="{1CE72876-22B0-42A9-5DE9-EA2974A1B21C}"/>
              </a:ext>
            </a:extLst>
          </p:cNvPr>
          <p:cNvSpPr txBox="1"/>
          <p:nvPr/>
        </p:nvSpPr>
        <p:spPr>
          <a:xfrm>
            <a:off x="2743200" y="4061864"/>
            <a:ext cx="7417749" cy="2062103"/>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Photos of damages need to be limited to 10-15 photos per property </a:t>
            </a: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We will not have time to look at 100’s of photos</a:t>
            </a:r>
          </a:p>
        </p:txBody>
      </p:sp>
    </p:spTree>
    <p:extLst>
      <p:ext uri="{BB962C8B-B14F-4D97-AF65-F5344CB8AC3E}">
        <p14:creationId xmlns:p14="http://schemas.microsoft.com/office/powerpoint/2010/main" val="1239587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9ECAC5A-EA4F-1547-3D0F-DDF3B3490F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48ECEE2-68B9-7843-E92D-79F0C537BAAF}"/>
              </a:ext>
            </a:extLst>
          </p:cNvPr>
          <p:cNvSpPr txBox="1"/>
          <p:nvPr/>
        </p:nvSpPr>
        <p:spPr>
          <a:xfrm>
            <a:off x="2204056" y="653558"/>
            <a:ext cx="7943200" cy="769441"/>
          </a:xfrm>
          <a:prstGeom prst="rect">
            <a:avLst/>
          </a:prstGeom>
          <a:noFill/>
        </p:spPr>
        <p:txBody>
          <a:bodyPr wrap="none" rtlCol="0">
            <a:spAutoFit/>
          </a:bodyPr>
          <a:lstStyle/>
          <a:p>
            <a:r>
              <a:rPr lang="en-US" sz="4400" u="sng" dirty="0">
                <a:solidFill>
                  <a:schemeClr val="bg1"/>
                </a:solidFill>
                <a:effectLst>
                  <a:outerShdw blurRad="38100" dist="38100" dir="2700000" algn="tl">
                    <a:srgbClr val="000000">
                      <a:alpha val="43137"/>
                    </a:srgbClr>
                  </a:outerShdw>
                </a:effectLst>
                <a:latin typeface="Georgia" panose="02040502050405020303" pitchFamily="18" charset="0"/>
              </a:rPr>
              <a:t>Receipts/Estimates for Repairs</a:t>
            </a:r>
          </a:p>
        </p:txBody>
      </p:sp>
      <p:sp>
        <p:nvSpPr>
          <p:cNvPr id="5" name="TextBox 4">
            <a:extLst>
              <a:ext uri="{FF2B5EF4-FFF2-40B4-BE49-F238E27FC236}">
                <a16:creationId xmlns:a16="http://schemas.microsoft.com/office/drawing/2014/main" id="{A0AF52A9-C4A5-966A-84DD-6915B4B340CF}"/>
              </a:ext>
            </a:extLst>
          </p:cNvPr>
          <p:cNvSpPr txBox="1"/>
          <p:nvPr/>
        </p:nvSpPr>
        <p:spPr>
          <a:xfrm>
            <a:off x="2387125" y="2523620"/>
            <a:ext cx="7417749" cy="3539430"/>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Receipts for any repairs must be 	</a:t>
            </a:r>
            <a:r>
              <a:rPr lang="en-US" sz="3200" i="1" u="sng" dirty="0">
                <a:solidFill>
                  <a:schemeClr val="accent1">
                    <a:lumMod val="75000"/>
                  </a:schemeClr>
                </a:solidFill>
                <a:latin typeface="Georgia" panose="02040502050405020303" pitchFamily="18" charset="0"/>
              </a:rPr>
              <a:t>AFTER January 1</a:t>
            </a:r>
          </a:p>
          <a:p>
            <a:pPr marL="457200" indent="-457200">
              <a:buFont typeface="Arial" panose="020B0604020202020204" pitchFamily="34" charset="0"/>
              <a:buChar char="•"/>
            </a:pPr>
            <a:endParaRPr lang="en-US" sz="3200" i="1" u="sng" dirty="0">
              <a:solidFill>
                <a:schemeClr val="accent1">
                  <a:lumMod val="75000"/>
                </a:schemeClr>
              </a:solidFill>
              <a:latin typeface="Georgia" panose="02040502050405020303" pitchFamily="18" charset="0"/>
            </a:endParaRPr>
          </a:p>
          <a:p>
            <a:pPr marL="457200" indent="-457200">
              <a:buFont typeface="Arial" panose="020B0604020202020204" pitchFamily="34" charset="0"/>
              <a:buChar char="•"/>
            </a:pPr>
            <a:r>
              <a:rPr lang="en-US" sz="3200" dirty="0">
                <a:solidFill>
                  <a:schemeClr val="accent1">
                    <a:lumMod val="75000"/>
                  </a:schemeClr>
                </a:solidFill>
                <a:latin typeface="Georgia" panose="02040502050405020303" pitchFamily="18" charset="0"/>
              </a:rPr>
              <a:t>Estimates include</a:t>
            </a:r>
          </a:p>
          <a:p>
            <a:pPr lvl="2"/>
            <a:r>
              <a:rPr lang="en-US" sz="3200" dirty="0">
                <a:solidFill>
                  <a:schemeClr val="accent1">
                    <a:lumMod val="75000"/>
                  </a:schemeClr>
                </a:solidFill>
                <a:latin typeface="Georgia" panose="02040502050405020303" pitchFamily="18" charset="0"/>
              </a:rPr>
              <a:t>-   Roof repairs</a:t>
            </a:r>
          </a:p>
          <a:p>
            <a:pPr marL="1371600" lvl="2" indent="-457200">
              <a:buFontTx/>
              <a:buChar char="-"/>
            </a:pPr>
            <a:r>
              <a:rPr lang="en-US" sz="3200" dirty="0">
                <a:solidFill>
                  <a:schemeClr val="accent1">
                    <a:lumMod val="75000"/>
                  </a:schemeClr>
                </a:solidFill>
                <a:latin typeface="Georgia" panose="02040502050405020303" pitchFamily="18" charset="0"/>
              </a:rPr>
              <a:t>Foundation</a:t>
            </a:r>
          </a:p>
          <a:p>
            <a:pPr marL="1371600" lvl="2" indent="-457200">
              <a:buFontTx/>
              <a:buChar char="-"/>
            </a:pPr>
            <a:r>
              <a:rPr lang="en-US" sz="3200" dirty="0">
                <a:solidFill>
                  <a:schemeClr val="accent1">
                    <a:lumMod val="75000"/>
                  </a:schemeClr>
                </a:solidFill>
                <a:latin typeface="Georgia" panose="02040502050405020303" pitchFamily="18" charset="0"/>
              </a:rPr>
              <a:t>Any damage to structures</a:t>
            </a:r>
          </a:p>
        </p:txBody>
      </p:sp>
    </p:spTree>
    <p:extLst>
      <p:ext uri="{BB962C8B-B14F-4D97-AF65-F5344CB8AC3E}">
        <p14:creationId xmlns:p14="http://schemas.microsoft.com/office/powerpoint/2010/main" val="2286820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510</Words>
  <Application>Microsoft Office PowerPoint</Application>
  <PresentationFormat>Widescreen</PresentationFormat>
  <Paragraphs>86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Celina Garza</dc:creator>
  <cp:lastModifiedBy>Celina Garza</cp:lastModifiedBy>
  <cp:revision>3</cp:revision>
  <dcterms:created xsi:type="dcterms:W3CDTF">2023-03-31T19:05:36Z</dcterms:created>
  <dcterms:modified xsi:type="dcterms:W3CDTF">2023-04-03T13:08:21Z</dcterms:modified>
</cp:coreProperties>
</file>