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9" r:id="rId3"/>
    <p:sldId id="260"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6" d="100"/>
          <a:sy n="76" d="100"/>
        </p:scale>
        <p:origin x="67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56CB-289C-9F31-E49E-6E2FF0DE4B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2691BF-8165-879D-D793-D1541DDEEF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4C665-F95D-B049-CFCE-200AE0C13448}"/>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C454EAA3-846B-B52E-357F-4DC9ADBFD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AF010E-F6AC-3389-905D-F435ED68296C}"/>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4015572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BE07-3F06-8375-2729-D2CF31F06C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8724DE-B610-C415-B383-7EB7FB227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9515B2-3FDF-38D0-30B4-34FF66F965FC}"/>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BD12675E-87F1-C2E0-D91E-DDB3D4289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62BFA-2047-1184-C83E-B24934234872}"/>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4077703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67AA70-F41F-FF7C-ADCA-D786AD8CF8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F71FB2-3ED8-55F2-D47F-CD7678FC24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3A0B43-4E74-05CA-0492-2E9448DF846A}"/>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CFE89326-8EDD-C7B5-91BE-8B5233A563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0FF5A6-4665-7CB9-8F89-FC0FAB91538E}"/>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284098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5343C-91DC-4576-E75B-44510F8D90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02A6D5-7AE0-6B9D-E617-24D19A537F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9A9A2-0D71-48DC-8275-DBBDBE29FE56}"/>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D9D42763-15AA-6891-038A-62BCE216C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0F8656-4A91-4EEF-5167-74B6C7EA31C9}"/>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362514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BD437-1A7C-872B-A17C-980B77AB37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150CD8-FF86-3BBC-4FF8-3893B70E41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19B517-62FA-5184-95D8-F5B76BAA2BC9}"/>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17197A88-59C9-119C-A528-4E3B50C83C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CFB3C6-438F-E531-4173-0C67A148292B}"/>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2460232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27192-3F15-F764-B5D1-2E4A59D7D2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E0D71A-6971-8A8C-9882-6C50BD72A6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34F11F-77E2-9A6B-1281-B811F20F1D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0035397-2C10-B269-4C54-845CCC2F8F80}"/>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6" name="Footer Placeholder 5">
            <a:extLst>
              <a:ext uri="{FF2B5EF4-FFF2-40B4-BE49-F238E27FC236}">
                <a16:creationId xmlns:a16="http://schemas.microsoft.com/office/drawing/2014/main" id="{3763F1B1-81F8-C660-8F5D-764F1B0235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46B662-1442-B8E3-2B0D-CB55E4200F0C}"/>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1778632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B0DDB-EE12-ACB7-5C4A-C7A85C4714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489AE8C-E651-B80E-4FE1-E407EF233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B8D74C-F7AE-4E3C-AF79-3762447F41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EB9852-6E10-8E4D-2C0C-D38EA05E83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7D12DF-9D54-9706-189E-359328F8FA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161A11-A9B0-E415-D070-73EB93F78E1D}"/>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8" name="Footer Placeholder 7">
            <a:extLst>
              <a:ext uri="{FF2B5EF4-FFF2-40B4-BE49-F238E27FC236}">
                <a16:creationId xmlns:a16="http://schemas.microsoft.com/office/drawing/2014/main" id="{20C85548-FE4A-90FD-890D-CE8808EBD4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2C5EF0-FB81-DE5B-9D99-CB61CF91B9DB}"/>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188285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CA4C-E959-DE0B-5116-1E9D143E79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D8F8F1-5FC5-1FFF-4F9B-F1ECBC0E121A}"/>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4" name="Footer Placeholder 3">
            <a:extLst>
              <a:ext uri="{FF2B5EF4-FFF2-40B4-BE49-F238E27FC236}">
                <a16:creationId xmlns:a16="http://schemas.microsoft.com/office/drawing/2014/main" id="{AEBC2499-AF34-E094-57FE-88F138C8DD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90DE1C-D55B-A003-43FE-B373F02B8626}"/>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28956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DF2FE7-A0C1-DA39-686B-B245C574B0D6}"/>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3" name="Footer Placeholder 2">
            <a:extLst>
              <a:ext uri="{FF2B5EF4-FFF2-40B4-BE49-F238E27FC236}">
                <a16:creationId xmlns:a16="http://schemas.microsoft.com/office/drawing/2014/main" id="{426B159A-75AC-D094-2A2E-BFC0317588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A53F01-4330-D221-419E-99EB172097E2}"/>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257541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18656-02BA-FB90-4DB3-C78BB09A8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EB8A876-9F16-15C1-29D8-336E3F31C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D08464-58B0-B926-D972-C462AACF5A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B1DA8-8AD2-051F-C81B-F5E66D97CE90}"/>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6" name="Footer Placeholder 5">
            <a:extLst>
              <a:ext uri="{FF2B5EF4-FFF2-40B4-BE49-F238E27FC236}">
                <a16:creationId xmlns:a16="http://schemas.microsoft.com/office/drawing/2014/main" id="{A4F90593-FECD-A6F6-EFEE-61C735C60D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F8DCAC-FEEA-8A53-2F1F-A0CA28925AD2}"/>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355611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858A8-BE0A-13FD-2A92-30441356AE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50F621-8B6F-EB44-5007-20BFB2DACB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182B11-B8B1-7049-8571-F7E4BA6FC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8F5CBC-733A-7A6E-EA8A-72BA3CFE5C53}"/>
              </a:ext>
            </a:extLst>
          </p:cNvPr>
          <p:cNvSpPr>
            <a:spLocks noGrp="1"/>
          </p:cNvSpPr>
          <p:nvPr>
            <p:ph type="dt" sz="half" idx="10"/>
          </p:nvPr>
        </p:nvSpPr>
        <p:spPr/>
        <p:txBody>
          <a:bodyPr/>
          <a:lstStyle/>
          <a:p>
            <a:fld id="{E3AF158F-5FAE-4827-B6B8-E81D844C7B37}" type="datetimeFigureOut">
              <a:rPr lang="en-US" smtClean="0"/>
              <a:t>11/4/2022</a:t>
            </a:fld>
            <a:endParaRPr lang="en-US"/>
          </a:p>
        </p:txBody>
      </p:sp>
      <p:sp>
        <p:nvSpPr>
          <p:cNvPr id="6" name="Footer Placeholder 5">
            <a:extLst>
              <a:ext uri="{FF2B5EF4-FFF2-40B4-BE49-F238E27FC236}">
                <a16:creationId xmlns:a16="http://schemas.microsoft.com/office/drawing/2014/main" id="{B51DF8E1-A861-D29B-7069-BAAAB0B05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E5E416-4F3A-8DD7-4CC3-1F0C185BA37F}"/>
              </a:ext>
            </a:extLst>
          </p:cNvPr>
          <p:cNvSpPr>
            <a:spLocks noGrp="1"/>
          </p:cNvSpPr>
          <p:nvPr>
            <p:ph type="sldNum" sz="quarter" idx="12"/>
          </p:nvPr>
        </p:nvSpPr>
        <p:spPr/>
        <p:txBody>
          <a:bodyPr/>
          <a:lstStyle/>
          <a:p>
            <a:fld id="{C525AB0C-763C-4908-A71C-DCF3C1192E5A}" type="slidenum">
              <a:rPr lang="en-US" smtClean="0"/>
              <a:t>‹#›</a:t>
            </a:fld>
            <a:endParaRPr lang="en-US"/>
          </a:p>
        </p:txBody>
      </p:sp>
    </p:spTree>
    <p:extLst>
      <p:ext uri="{BB962C8B-B14F-4D97-AF65-F5344CB8AC3E}">
        <p14:creationId xmlns:p14="http://schemas.microsoft.com/office/powerpoint/2010/main" val="176030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C36DBD-3FC9-0D62-08A3-E5D737069A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78B7CF-0AF5-D908-D2BB-A6689D0185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9B6DB6-94E0-350E-DCAD-F78F7865A3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F158F-5FAE-4827-B6B8-E81D844C7B37}" type="datetimeFigureOut">
              <a:rPr lang="en-US" smtClean="0"/>
              <a:t>11/4/2022</a:t>
            </a:fld>
            <a:endParaRPr lang="en-US"/>
          </a:p>
        </p:txBody>
      </p:sp>
      <p:sp>
        <p:nvSpPr>
          <p:cNvPr id="5" name="Footer Placeholder 4">
            <a:extLst>
              <a:ext uri="{FF2B5EF4-FFF2-40B4-BE49-F238E27FC236}">
                <a16:creationId xmlns:a16="http://schemas.microsoft.com/office/drawing/2014/main" id="{10673DEC-6882-8DE6-3F75-F10B8A9768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ED54A9-E4B8-7508-BBF3-1DE41921FC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5AB0C-763C-4908-A71C-DCF3C1192E5A}" type="slidenum">
              <a:rPr lang="en-US" smtClean="0"/>
              <a:t>‹#›</a:t>
            </a:fld>
            <a:endParaRPr lang="en-US"/>
          </a:p>
        </p:txBody>
      </p:sp>
    </p:spTree>
    <p:extLst>
      <p:ext uri="{BB962C8B-B14F-4D97-AF65-F5344CB8AC3E}">
        <p14:creationId xmlns:p14="http://schemas.microsoft.com/office/powerpoint/2010/main" val="9968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6E79F7E-5681-B646-A375-29654B2598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26893D3-FA90-0770-7EF8-838A83761D56}"/>
              </a:ext>
            </a:extLst>
          </p:cNvPr>
          <p:cNvSpPr>
            <a:spLocks noGrp="1"/>
          </p:cNvSpPr>
          <p:nvPr>
            <p:ph type="title"/>
          </p:nvPr>
        </p:nvSpPr>
        <p:spPr>
          <a:xfrm>
            <a:off x="1157681" y="1031846"/>
            <a:ext cx="9857064" cy="4815281"/>
          </a:xfrm>
        </p:spPr>
        <p:txBody>
          <a:bodyPr>
            <a:normAutofit/>
          </a:bodyPr>
          <a:lstStyle/>
          <a:p>
            <a:pPr algn="ctr"/>
            <a:r>
              <a:rPr lang="en-US" sz="8800" dirty="0">
                <a:solidFill>
                  <a:schemeClr val="accent1">
                    <a:lumMod val="50000"/>
                  </a:schemeClr>
                </a:solidFill>
                <a:latin typeface="Baskerville Old Face" panose="02020602080505020303" pitchFamily="18" charset="0"/>
              </a:rPr>
              <a:t>Understanding Business Personal Property</a:t>
            </a:r>
          </a:p>
        </p:txBody>
      </p:sp>
      <p:pic>
        <p:nvPicPr>
          <p:cNvPr id="7" name="Picture 6">
            <a:extLst>
              <a:ext uri="{FF2B5EF4-FFF2-40B4-BE49-F238E27FC236}">
                <a16:creationId xmlns:a16="http://schemas.microsoft.com/office/drawing/2014/main" id="{DB4FEC43-F897-FFE5-9AD7-82EA831259F3}"/>
              </a:ext>
            </a:extLst>
          </p:cNvPr>
          <p:cNvPicPr>
            <a:picLocks noChangeAspect="1"/>
          </p:cNvPicPr>
          <p:nvPr/>
        </p:nvPicPr>
        <p:blipFill rotWithShape="1">
          <a:blip r:embed="rId3">
            <a:extLst>
              <a:ext uri="{28A0092B-C50C-407E-A947-70E740481C1C}">
                <a14:useLocalDpi xmlns:a14="http://schemas.microsoft.com/office/drawing/2010/main" val="0"/>
              </a:ext>
            </a:extLst>
          </a:blip>
          <a:srcRect l="13349" t="27401" r="10205" b="34434"/>
          <a:stretch/>
        </p:blipFill>
        <p:spPr>
          <a:xfrm>
            <a:off x="0" y="1"/>
            <a:ext cx="3296873" cy="925854"/>
          </a:xfrm>
          <a:prstGeom prst="rect">
            <a:avLst/>
          </a:prstGeom>
        </p:spPr>
      </p:pic>
    </p:spTree>
    <p:extLst>
      <p:ext uri="{BB962C8B-B14F-4D97-AF65-F5344CB8AC3E}">
        <p14:creationId xmlns:p14="http://schemas.microsoft.com/office/powerpoint/2010/main" val="415859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2493494-A292-1EE1-881D-9556C68FD6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2" name="Title 1">
            <a:extLst>
              <a:ext uri="{FF2B5EF4-FFF2-40B4-BE49-F238E27FC236}">
                <a16:creationId xmlns:a16="http://schemas.microsoft.com/office/drawing/2014/main" id="{098E40AC-CBD4-1106-127E-13F6B743E5B0}"/>
              </a:ext>
            </a:extLst>
          </p:cNvPr>
          <p:cNvSpPr>
            <a:spLocks noGrp="1"/>
          </p:cNvSpPr>
          <p:nvPr>
            <p:ph type="title"/>
          </p:nvPr>
        </p:nvSpPr>
        <p:spPr>
          <a:xfrm>
            <a:off x="1464926" y="1036957"/>
            <a:ext cx="9262145" cy="1325563"/>
          </a:xfrm>
        </p:spPr>
        <p:txBody>
          <a:bodyPr>
            <a:normAutofit/>
          </a:bodyPr>
          <a:lstStyle/>
          <a:p>
            <a:r>
              <a:rPr lang="en-US" sz="6000" dirty="0">
                <a:solidFill>
                  <a:schemeClr val="accent1">
                    <a:lumMod val="50000"/>
                  </a:schemeClr>
                </a:solidFill>
                <a:latin typeface="Baskerville Old Face" panose="02020602080505020303" pitchFamily="18" charset="0"/>
              </a:rPr>
              <a:t>Business Personal Property …</a:t>
            </a:r>
          </a:p>
        </p:txBody>
      </p:sp>
      <p:sp>
        <p:nvSpPr>
          <p:cNvPr id="6" name="TextBox 5">
            <a:extLst>
              <a:ext uri="{FF2B5EF4-FFF2-40B4-BE49-F238E27FC236}">
                <a16:creationId xmlns:a16="http://schemas.microsoft.com/office/drawing/2014/main" id="{C01EFE17-5CDD-04DE-0B75-AA44ECA3B4CE}"/>
              </a:ext>
            </a:extLst>
          </p:cNvPr>
          <p:cNvSpPr txBox="1"/>
          <p:nvPr/>
        </p:nvSpPr>
        <p:spPr>
          <a:xfrm>
            <a:off x="1691779" y="2281613"/>
            <a:ext cx="8808440" cy="3539430"/>
          </a:xfrm>
          <a:prstGeom prst="rect">
            <a:avLst/>
          </a:prstGeom>
          <a:noFill/>
        </p:spPr>
        <p:txBody>
          <a:bodyPr wrap="square" rtlCol="0">
            <a:spAutoFit/>
          </a:bodyPr>
          <a:lstStyle/>
          <a:p>
            <a:pPr algn="ctr"/>
            <a:r>
              <a:rPr lang="en-US" sz="3200" dirty="0">
                <a:solidFill>
                  <a:schemeClr val="accent1">
                    <a:lumMod val="50000"/>
                  </a:schemeClr>
                </a:solidFill>
                <a:latin typeface="Baskerville Old Face" panose="02020602080505020303" pitchFamily="18" charset="0"/>
              </a:rPr>
              <a:t>or BPP is tangible property owned and used by a business for the production of income. BPP is generally movable and is not affixed to or associated with the real property (structures and land). Like real property, BPP is taxable in Texas and is valued by the central appraisal districts. BPP is primarily composed of </a:t>
            </a:r>
            <a:r>
              <a:rPr lang="en-US" sz="3200" i="1" u="sng" dirty="0">
                <a:solidFill>
                  <a:schemeClr val="accent1">
                    <a:lumMod val="50000"/>
                  </a:schemeClr>
                </a:solidFill>
                <a:latin typeface="Baskerville Old Face" panose="02020602080505020303" pitchFamily="18" charset="0"/>
              </a:rPr>
              <a:t>fixed assets</a:t>
            </a:r>
            <a:r>
              <a:rPr lang="en-US" sz="3200" dirty="0">
                <a:solidFill>
                  <a:schemeClr val="accent1">
                    <a:lumMod val="50000"/>
                  </a:schemeClr>
                </a:solidFill>
                <a:latin typeface="Baskerville Old Face" panose="02020602080505020303" pitchFamily="18" charset="0"/>
              </a:rPr>
              <a:t> and </a:t>
            </a:r>
            <a:r>
              <a:rPr lang="en-US" sz="3200" i="1" u="sng" dirty="0">
                <a:solidFill>
                  <a:schemeClr val="accent1">
                    <a:lumMod val="50000"/>
                  </a:schemeClr>
                </a:solidFill>
                <a:latin typeface="Baskerville Old Face" panose="02020602080505020303" pitchFamily="18" charset="0"/>
              </a:rPr>
              <a:t>inventory.</a:t>
            </a:r>
            <a:endParaRPr lang="en-US" sz="3200" dirty="0">
              <a:solidFill>
                <a:schemeClr val="accent1">
                  <a:lumMod val="50000"/>
                </a:schemeClr>
              </a:solidFill>
              <a:latin typeface="Baskerville Old Face" panose="02020602080505020303" pitchFamily="18" charset="0"/>
            </a:endParaRPr>
          </a:p>
        </p:txBody>
      </p:sp>
    </p:spTree>
    <p:extLst>
      <p:ext uri="{BB962C8B-B14F-4D97-AF65-F5344CB8AC3E}">
        <p14:creationId xmlns:p14="http://schemas.microsoft.com/office/powerpoint/2010/main" val="4124918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9303A6E-D19D-C813-FDE7-168BDEE59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EB265E5-4188-45F0-BD98-F16273F46D40}"/>
              </a:ext>
            </a:extLst>
          </p:cNvPr>
          <p:cNvSpPr>
            <a:spLocks noGrp="1"/>
          </p:cNvSpPr>
          <p:nvPr>
            <p:ph type="title"/>
          </p:nvPr>
        </p:nvSpPr>
        <p:spPr>
          <a:xfrm>
            <a:off x="1618375" y="667129"/>
            <a:ext cx="3129793" cy="1325563"/>
          </a:xfrm>
        </p:spPr>
        <p:txBody>
          <a:bodyPr/>
          <a:lstStyle/>
          <a:p>
            <a:r>
              <a:rPr lang="en-US" dirty="0">
                <a:solidFill>
                  <a:schemeClr val="accent1">
                    <a:lumMod val="50000"/>
                  </a:schemeClr>
                </a:solidFill>
                <a:latin typeface="Baskerville Old Face" panose="02020602080505020303" pitchFamily="18" charset="0"/>
              </a:rPr>
              <a:t>Fixed Assets:</a:t>
            </a:r>
          </a:p>
        </p:txBody>
      </p:sp>
      <p:sp>
        <p:nvSpPr>
          <p:cNvPr id="3" name="Content Placeholder 2">
            <a:extLst>
              <a:ext uri="{FF2B5EF4-FFF2-40B4-BE49-F238E27FC236}">
                <a16:creationId xmlns:a16="http://schemas.microsoft.com/office/drawing/2014/main" id="{5BB3A050-6913-F10D-6863-5D263C5E501C}"/>
              </a:ext>
            </a:extLst>
          </p:cNvPr>
          <p:cNvSpPr>
            <a:spLocks noGrp="1"/>
          </p:cNvSpPr>
          <p:nvPr>
            <p:ph idx="1"/>
          </p:nvPr>
        </p:nvSpPr>
        <p:spPr>
          <a:xfrm>
            <a:off x="569752" y="2057443"/>
            <a:ext cx="5227041" cy="4351338"/>
          </a:xfrm>
        </p:spPr>
        <p:txBody>
          <a:bodyPr/>
          <a:lstStyle/>
          <a:p>
            <a:pPr marL="0" indent="0" algn="ctr">
              <a:buNone/>
            </a:pPr>
            <a:r>
              <a:rPr lang="en-US" dirty="0">
                <a:solidFill>
                  <a:schemeClr val="accent1">
                    <a:lumMod val="50000"/>
                  </a:schemeClr>
                </a:solidFill>
                <a:latin typeface="Baskerville Old Face" panose="02020602080505020303" pitchFamily="18" charset="0"/>
              </a:rPr>
              <a:t>Also known as “use” assets, they’re items commonly described as furniture, machinery, signs, some leasehold, office equipment, electronics, computer and data equipment, vehicles and trailers, aircraft, watercraft and any other kind of asset that is held by its owner to be used for the purpose it was created.</a:t>
            </a:r>
          </a:p>
        </p:txBody>
      </p:sp>
    </p:spTree>
    <p:extLst>
      <p:ext uri="{BB962C8B-B14F-4D97-AF65-F5344CB8AC3E}">
        <p14:creationId xmlns:p14="http://schemas.microsoft.com/office/powerpoint/2010/main" val="49193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E5D4E2B-EF77-C70A-F8B2-828F36E4A1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1253655-EA03-0828-F5D5-EF919F91E7B5}"/>
              </a:ext>
            </a:extLst>
          </p:cNvPr>
          <p:cNvSpPr>
            <a:spLocks noGrp="1"/>
          </p:cNvSpPr>
          <p:nvPr>
            <p:ph type="title"/>
          </p:nvPr>
        </p:nvSpPr>
        <p:spPr>
          <a:xfrm>
            <a:off x="6518245" y="748862"/>
            <a:ext cx="5042483" cy="1325563"/>
          </a:xfrm>
        </p:spPr>
        <p:txBody>
          <a:bodyPr/>
          <a:lstStyle/>
          <a:p>
            <a:r>
              <a:rPr lang="en-US" dirty="0">
                <a:solidFill>
                  <a:schemeClr val="accent1">
                    <a:lumMod val="50000"/>
                  </a:schemeClr>
                </a:solidFill>
                <a:latin typeface="Baskerville Old Face" panose="02020602080505020303" pitchFamily="18" charset="0"/>
              </a:rPr>
              <a:t>Inventory &amp; Supplies:</a:t>
            </a:r>
          </a:p>
        </p:txBody>
      </p:sp>
      <p:sp>
        <p:nvSpPr>
          <p:cNvPr id="3" name="Content Placeholder 2">
            <a:extLst>
              <a:ext uri="{FF2B5EF4-FFF2-40B4-BE49-F238E27FC236}">
                <a16:creationId xmlns:a16="http://schemas.microsoft.com/office/drawing/2014/main" id="{DDBDD02A-CAC6-66F1-372D-812714C89FFD}"/>
              </a:ext>
            </a:extLst>
          </p:cNvPr>
          <p:cNvSpPr>
            <a:spLocks noGrp="1"/>
          </p:cNvSpPr>
          <p:nvPr>
            <p:ph idx="1"/>
          </p:nvPr>
        </p:nvSpPr>
        <p:spPr>
          <a:xfrm>
            <a:off x="6621709" y="2183482"/>
            <a:ext cx="4835554" cy="4351338"/>
          </a:xfrm>
        </p:spPr>
        <p:txBody>
          <a:bodyPr/>
          <a:lstStyle/>
          <a:p>
            <a:pPr marL="0" indent="0" algn="ctr">
              <a:buNone/>
            </a:pPr>
            <a:r>
              <a:rPr lang="en-US" dirty="0">
                <a:solidFill>
                  <a:schemeClr val="accent1">
                    <a:lumMod val="50000"/>
                  </a:schemeClr>
                </a:solidFill>
                <a:latin typeface="Baskerville Old Face" panose="02020602080505020303" pitchFamily="18" charset="0"/>
              </a:rPr>
              <a:t>BPP that is held by a commercial or industrial enterprise for consumption, processing or sale. Inventory can also be described as raw materials, foods in process, finished goods, goods held for sale, consigned goods and floor planned goods.</a:t>
            </a:r>
          </a:p>
        </p:txBody>
      </p:sp>
    </p:spTree>
    <p:extLst>
      <p:ext uri="{BB962C8B-B14F-4D97-AF65-F5344CB8AC3E}">
        <p14:creationId xmlns:p14="http://schemas.microsoft.com/office/powerpoint/2010/main" val="210688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BA6E78A-BDB6-6B6F-CD24-05AF14AA44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DD9063B-BB63-EA0B-C22D-15FF645F81D2}"/>
              </a:ext>
            </a:extLst>
          </p:cNvPr>
          <p:cNvSpPr>
            <a:spLocks noGrp="1"/>
          </p:cNvSpPr>
          <p:nvPr>
            <p:ph type="title"/>
          </p:nvPr>
        </p:nvSpPr>
        <p:spPr>
          <a:xfrm>
            <a:off x="3201448" y="843298"/>
            <a:ext cx="5789103" cy="1325563"/>
          </a:xfrm>
        </p:spPr>
        <p:txBody>
          <a:bodyPr/>
          <a:lstStyle/>
          <a:p>
            <a:r>
              <a:rPr lang="en-US" u="sng" dirty="0">
                <a:solidFill>
                  <a:schemeClr val="accent1">
                    <a:lumMod val="50000"/>
                  </a:schemeClr>
                </a:solidFill>
                <a:latin typeface="Baskerville Old Face" panose="02020602080505020303" pitchFamily="18" charset="0"/>
              </a:rPr>
              <a:t>BPP Rendition Overview</a:t>
            </a:r>
          </a:p>
        </p:txBody>
      </p:sp>
      <p:sp>
        <p:nvSpPr>
          <p:cNvPr id="3" name="Content Placeholder 2">
            <a:extLst>
              <a:ext uri="{FF2B5EF4-FFF2-40B4-BE49-F238E27FC236}">
                <a16:creationId xmlns:a16="http://schemas.microsoft.com/office/drawing/2014/main" id="{8E7F407A-FD37-5B62-2999-1196A4BDA120}"/>
              </a:ext>
            </a:extLst>
          </p:cNvPr>
          <p:cNvSpPr>
            <a:spLocks noGrp="1"/>
          </p:cNvSpPr>
          <p:nvPr>
            <p:ph idx="1"/>
          </p:nvPr>
        </p:nvSpPr>
        <p:spPr>
          <a:xfrm>
            <a:off x="1166069" y="1803634"/>
            <a:ext cx="9840286" cy="3875714"/>
          </a:xfrm>
        </p:spPr>
        <p:txBody>
          <a:bodyPr>
            <a:normAutofit/>
          </a:bodyPr>
          <a:lstStyle/>
          <a:p>
            <a:pPr algn="ctr"/>
            <a:r>
              <a:rPr lang="en-US" sz="2200" dirty="0">
                <a:solidFill>
                  <a:schemeClr val="accent1">
                    <a:lumMod val="50000"/>
                  </a:schemeClr>
                </a:solidFill>
                <a:latin typeface="Baskerville Old Face" panose="02020602080505020303" pitchFamily="18" charset="0"/>
              </a:rPr>
              <a:t>A rendition is a form used to report all taxable property (fixed assets and inventory) owned as of January 1, </a:t>
            </a:r>
            <a:r>
              <a:rPr lang="en-US" sz="2200" i="1" dirty="0">
                <a:solidFill>
                  <a:schemeClr val="accent1">
                    <a:lumMod val="50000"/>
                  </a:schemeClr>
                </a:solidFill>
                <a:latin typeface="Baskerville Old Face" panose="02020602080505020303" pitchFamily="18" charset="0"/>
              </a:rPr>
              <a:t>tax code section 22.01.</a:t>
            </a:r>
          </a:p>
          <a:p>
            <a:pPr algn="ctr"/>
            <a:r>
              <a:rPr lang="en-US" sz="2200" dirty="0">
                <a:solidFill>
                  <a:schemeClr val="accent1">
                    <a:lumMod val="50000"/>
                  </a:schemeClr>
                </a:solidFill>
                <a:latin typeface="Baskerville Old Face" panose="02020602080505020303" pitchFamily="18" charset="0"/>
              </a:rPr>
              <a:t>State law requires on or before </a:t>
            </a:r>
            <a:r>
              <a:rPr lang="en-US" sz="2200" i="1" dirty="0">
                <a:solidFill>
                  <a:srgbClr val="FF0000"/>
                </a:solidFill>
                <a:latin typeface="Baskerville Old Face" panose="02020602080505020303" pitchFamily="18" charset="0"/>
              </a:rPr>
              <a:t>April 15</a:t>
            </a:r>
            <a:r>
              <a:rPr lang="en-US" sz="2200" i="1" baseline="30000" dirty="0">
                <a:solidFill>
                  <a:srgbClr val="FF0000"/>
                </a:solidFill>
                <a:latin typeface="Baskerville Old Face" panose="02020602080505020303" pitchFamily="18" charset="0"/>
              </a:rPr>
              <a:t>th</a:t>
            </a:r>
            <a:r>
              <a:rPr lang="en-US" sz="2200" i="1" dirty="0">
                <a:solidFill>
                  <a:srgbClr val="FF0000"/>
                </a:solidFill>
                <a:latin typeface="Baskerville Old Face" panose="02020602080505020303" pitchFamily="18" charset="0"/>
              </a:rPr>
              <a:t> </a:t>
            </a:r>
            <a:r>
              <a:rPr lang="en-US" sz="2200" dirty="0">
                <a:solidFill>
                  <a:schemeClr val="accent1">
                    <a:lumMod val="50000"/>
                  </a:schemeClr>
                </a:solidFill>
                <a:latin typeface="Baskerville Old Face" panose="02020602080505020303" pitchFamily="18" charset="0"/>
              </a:rPr>
              <a:t>a person shall render for taxation all tangible personal property owned for production of income that the person owns or manages and controls as a fiduciary on January 1. A penalty of 10% of the tax liability will be imposed for failure to file a timely rendition.</a:t>
            </a:r>
          </a:p>
          <a:p>
            <a:pPr algn="ctr"/>
            <a:r>
              <a:rPr lang="en-US" sz="2200" dirty="0">
                <a:solidFill>
                  <a:schemeClr val="accent1">
                    <a:lumMod val="50000"/>
                  </a:schemeClr>
                </a:solidFill>
                <a:latin typeface="Baskerville Old Face" panose="02020602080505020303" pitchFamily="18" charset="0"/>
              </a:rPr>
              <a:t>If you would like an extension written request can be made before April 15</a:t>
            </a:r>
            <a:r>
              <a:rPr lang="en-US" sz="2200" baseline="30000" dirty="0">
                <a:solidFill>
                  <a:schemeClr val="accent1">
                    <a:lumMod val="50000"/>
                  </a:schemeClr>
                </a:solidFill>
                <a:latin typeface="Baskerville Old Face" panose="02020602080505020303" pitchFamily="18" charset="0"/>
              </a:rPr>
              <a:t>th</a:t>
            </a:r>
            <a:endParaRPr lang="en-US" sz="2200" dirty="0">
              <a:solidFill>
                <a:schemeClr val="accent1">
                  <a:lumMod val="50000"/>
                </a:schemeClr>
              </a:solidFill>
              <a:latin typeface="Baskerville Old Face" panose="02020602080505020303" pitchFamily="18" charset="0"/>
            </a:endParaRPr>
          </a:p>
          <a:p>
            <a:pPr algn="ctr"/>
            <a:r>
              <a:rPr lang="en-US" sz="2200" dirty="0">
                <a:solidFill>
                  <a:schemeClr val="accent1">
                    <a:lumMod val="50000"/>
                  </a:schemeClr>
                </a:solidFill>
                <a:latin typeface="Baskerville Old Face" panose="02020602080505020303" pitchFamily="18" charset="0"/>
              </a:rPr>
              <a:t>Providing detailed cost information in your rendition will greatly aid in our efforts to accurately appraise your business</a:t>
            </a:r>
          </a:p>
          <a:p>
            <a:pPr marL="0" indent="0" algn="ctr">
              <a:buNone/>
            </a:pPr>
            <a:endParaRPr lang="en-US" sz="2400" dirty="0">
              <a:solidFill>
                <a:schemeClr val="accent1">
                  <a:lumMod val="50000"/>
                </a:schemeClr>
              </a:solidFill>
              <a:latin typeface="Baskerville Old Face" panose="02020602080505020303" pitchFamily="18" charset="0"/>
            </a:endParaRPr>
          </a:p>
          <a:p>
            <a:pPr algn="ctr"/>
            <a:endParaRPr lang="en-US" sz="2400" dirty="0">
              <a:solidFill>
                <a:schemeClr val="accent1">
                  <a:lumMod val="50000"/>
                </a:schemeClr>
              </a:solidFill>
              <a:latin typeface="Baskerville Old Face" panose="02020602080505020303" pitchFamily="18" charset="0"/>
            </a:endParaRPr>
          </a:p>
        </p:txBody>
      </p:sp>
      <p:sp>
        <p:nvSpPr>
          <p:cNvPr id="8" name="Rectangle 7">
            <a:extLst>
              <a:ext uri="{FF2B5EF4-FFF2-40B4-BE49-F238E27FC236}">
                <a16:creationId xmlns:a16="http://schemas.microsoft.com/office/drawing/2014/main" id="{5A5039CD-D597-0F54-6EFD-7130036C6CAF}"/>
              </a:ext>
            </a:extLst>
          </p:cNvPr>
          <p:cNvSpPr/>
          <p:nvPr/>
        </p:nvSpPr>
        <p:spPr>
          <a:xfrm>
            <a:off x="4026716" y="5847127"/>
            <a:ext cx="4118994" cy="9060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34C6C04-0598-F17C-8533-60DC32D966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4534" y="4955643"/>
            <a:ext cx="3583357" cy="1782967"/>
          </a:xfrm>
          <a:prstGeom prst="rect">
            <a:avLst/>
          </a:prstGeom>
        </p:spPr>
      </p:pic>
    </p:spTree>
    <p:extLst>
      <p:ext uri="{BB962C8B-B14F-4D97-AF65-F5344CB8AC3E}">
        <p14:creationId xmlns:p14="http://schemas.microsoft.com/office/powerpoint/2010/main" val="2528341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Baskerville Old Face</vt:lpstr>
      <vt:lpstr>Calibri</vt:lpstr>
      <vt:lpstr>Calibri Light</vt:lpstr>
      <vt:lpstr>Office Theme</vt:lpstr>
      <vt:lpstr>Understanding Business Personal Property</vt:lpstr>
      <vt:lpstr>Business Personal Property …</vt:lpstr>
      <vt:lpstr>Fixed Assets:</vt:lpstr>
      <vt:lpstr>Inventory &amp; Supplies:</vt:lpstr>
      <vt:lpstr>BPP Rendition Overview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Business Personal Property</dc:title>
  <dc:creator>Keri Wickliffe</dc:creator>
  <cp:lastModifiedBy>Keri Wickliffe</cp:lastModifiedBy>
  <cp:revision>1</cp:revision>
  <dcterms:created xsi:type="dcterms:W3CDTF">2022-11-04T17:18:31Z</dcterms:created>
  <dcterms:modified xsi:type="dcterms:W3CDTF">2022-11-04T17:19:27Z</dcterms:modified>
</cp:coreProperties>
</file>