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0" r:id="rId5"/>
    <p:sldId id="259" r:id="rId6"/>
    <p:sldId id="261" r:id="rId7"/>
    <p:sldId id="271" r:id="rId8"/>
    <p:sldId id="272" r:id="rId9"/>
    <p:sldId id="273" r:id="rId10"/>
    <p:sldId id="274" r:id="rId11"/>
    <p:sldId id="262" r:id="rId12"/>
    <p:sldId id="263" r:id="rId13"/>
    <p:sldId id="270" r:id="rId14"/>
    <p:sldId id="264" r:id="rId15"/>
    <p:sldId id="265" r:id="rId16"/>
    <p:sldId id="275" r:id="rId17"/>
    <p:sldId id="267"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na Garza" initials="CG" lastIdx="5" clrIdx="0">
    <p:extLst>
      <p:ext uri="{19B8F6BF-5375-455C-9EA6-DF929625EA0E}">
        <p15:presenceInfo xmlns:p15="http://schemas.microsoft.com/office/powerpoint/2012/main" userId="S-1-5-21-3578840477-214591098-1965959162-3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A171E-64B3-4275-877E-D8B726BC6AC9}"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72A8B-A9B1-48D7-9795-B52CF64F06A6}" type="slidenum">
              <a:rPr lang="en-US" smtClean="0"/>
              <a:t>‹#›</a:t>
            </a:fld>
            <a:endParaRPr lang="en-US"/>
          </a:p>
        </p:txBody>
      </p:sp>
    </p:spTree>
    <p:extLst>
      <p:ext uri="{BB962C8B-B14F-4D97-AF65-F5344CB8AC3E}">
        <p14:creationId xmlns:p14="http://schemas.microsoft.com/office/powerpoint/2010/main" val="196537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572A8B-A9B1-48D7-9795-B52CF64F06A6}" type="slidenum">
              <a:rPr lang="en-US" smtClean="0"/>
              <a:t>1</a:t>
            </a:fld>
            <a:endParaRPr lang="en-US"/>
          </a:p>
        </p:txBody>
      </p:sp>
    </p:spTree>
    <p:extLst>
      <p:ext uri="{BB962C8B-B14F-4D97-AF65-F5344CB8AC3E}">
        <p14:creationId xmlns:p14="http://schemas.microsoft.com/office/powerpoint/2010/main" val="3982260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you like to receive your notice of hearing? If you file online, you will receive it through email and mail. Please be sure to provide a good email address. </a:t>
            </a:r>
          </a:p>
          <a:p>
            <a:r>
              <a:rPr lang="en-US" dirty="0"/>
              <a:t>IF you want the notice mailed certified, then payment must be made before you can process and mail</a:t>
            </a:r>
          </a:p>
        </p:txBody>
      </p:sp>
      <p:sp>
        <p:nvSpPr>
          <p:cNvPr id="4" name="Slide Number Placeholder 3"/>
          <p:cNvSpPr>
            <a:spLocks noGrp="1"/>
          </p:cNvSpPr>
          <p:nvPr>
            <p:ph type="sldNum" sz="quarter" idx="5"/>
          </p:nvPr>
        </p:nvSpPr>
        <p:spPr/>
        <p:txBody>
          <a:bodyPr/>
          <a:lstStyle/>
          <a:p>
            <a:fld id="{BD572A8B-A9B1-48D7-9795-B52CF64F06A6}" type="slidenum">
              <a:rPr lang="en-US" smtClean="0"/>
              <a:t>10</a:t>
            </a:fld>
            <a:endParaRPr lang="en-US"/>
          </a:p>
        </p:txBody>
      </p:sp>
    </p:spTree>
    <p:extLst>
      <p:ext uri="{BB962C8B-B14F-4D97-AF65-F5344CB8AC3E}">
        <p14:creationId xmlns:p14="http://schemas.microsoft.com/office/powerpoint/2010/main" val="4034517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VCAD will not accept thumb drives with photos as we do not have this set up in the ARB. If you bring photos on your phone, the ARB will not be able to view them, or they will need to submit your device into evidence. Comparable properties must be closed transactions. We can not consider listed properties. </a:t>
            </a:r>
          </a:p>
        </p:txBody>
      </p:sp>
      <p:sp>
        <p:nvSpPr>
          <p:cNvPr id="4" name="Slide Number Placeholder 3"/>
          <p:cNvSpPr>
            <a:spLocks noGrp="1"/>
          </p:cNvSpPr>
          <p:nvPr>
            <p:ph type="sldNum" sz="quarter" idx="5"/>
          </p:nvPr>
        </p:nvSpPr>
        <p:spPr/>
        <p:txBody>
          <a:bodyPr/>
          <a:lstStyle/>
          <a:p>
            <a:fld id="{BD572A8B-A9B1-48D7-9795-B52CF64F06A6}" type="slidenum">
              <a:rPr lang="en-US" smtClean="0"/>
              <a:t>12</a:t>
            </a:fld>
            <a:endParaRPr lang="en-US"/>
          </a:p>
        </p:txBody>
      </p:sp>
    </p:spTree>
    <p:extLst>
      <p:ext uri="{BB962C8B-B14F-4D97-AF65-F5344CB8AC3E}">
        <p14:creationId xmlns:p14="http://schemas.microsoft.com/office/powerpoint/2010/main" val="343036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572A8B-A9B1-48D7-9795-B52CF64F06A6}" type="slidenum">
              <a:rPr lang="en-US" smtClean="0"/>
              <a:t>13</a:t>
            </a:fld>
            <a:endParaRPr lang="en-US"/>
          </a:p>
        </p:txBody>
      </p:sp>
    </p:spTree>
    <p:extLst>
      <p:ext uri="{BB962C8B-B14F-4D97-AF65-F5344CB8AC3E}">
        <p14:creationId xmlns:p14="http://schemas.microsoft.com/office/powerpoint/2010/main" val="2287395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published in the Advocate back in March and the number were provided by the VAAR. Our paired sales indicate 20-60% depending on style and location the median is 40% which is in line with this report. </a:t>
            </a:r>
          </a:p>
        </p:txBody>
      </p:sp>
      <p:sp>
        <p:nvSpPr>
          <p:cNvPr id="4" name="Slide Number Placeholder 3"/>
          <p:cNvSpPr>
            <a:spLocks noGrp="1"/>
          </p:cNvSpPr>
          <p:nvPr>
            <p:ph type="sldNum" sz="quarter" idx="5"/>
          </p:nvPr>
        </p:nvSpPr>
        <p:spPr/>
        <p:txBody>
          <a:bodyPr/>
          <a:lstStyle/>
          <a:p>
            <a:fld id="{BD572A8B-A9B1-48D7-9795-B52CF64F06A6}" type="slidenum">
              <a:rPr lang="en-US" smtClean="0"/>
              <a:t>14</a:t>
            </a:fld>
            <a:endParaRPr lang="en-US"/>
          </a:p>
        </p:txBody>
      </p:sp>
    </p:spTree>
    <p:extLst>
      <p:ext uri="{BB962C8B-B14F-4D97-AF65-F5344CB8AC3E}">
        <p14:creationId xmlns:p14="http://schemas.microsoft.com/office/powerpoint/2010/main" val="31696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572A8B-A9B1-48D7-9795-B52CF64F06A6}" type="slidenum">
              <a:rPr lang="en-US" smtClean="0"/>
              <a:t>16</a:t>
            </a:fld>
            <a:endParaRPr lang="en-US"/>
          </a:p>
        </p:txBody>
      </p:sp>
    </p:spTree>
    <p:extLst>
      <p:ext uri="{BB962C8B-B14F-4D97-AF65-F5344CB8AC3E}">
        <p14:creationId xmlns:p14="http://schemas.microsoft.com/office/powerpoint/2010/main" val="329418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paragraph will be on everyone's notice of hearing. </a:t>
            </a:r>
          </a:p>
        </p:txBody>
      </p:sp>
      <p:sp>
        <p:nvSpPr>
          <p:cNvPr id="4" name="Slide Number Placeholder 3"/>
          <p:cNvSpPr>
            <a:spLocks noGrp="1"/>
          </p:cNvSpPr>
          <p:nvPr>
            <p:ph type="sldNum" sz="quarter" idx="5"/>
          </p:nvPr>
        </p:nvSpPr>
        <p:spPr/>
        <p:txBody>
          <a:bodyPr/>
          <a:lstStyle/>
          <a:p>
            <a:fld id="{BD572A8B-A9B1-48D7-9795-B52CF64F06A6}" type="slidenum">
              <a:rPr lang="en-US" smtClean="0"/>
              <a:t>17</a:t>
            </a:fld>
            <a:endParaRPr lang="en-US"/>
          </a:p>
        </p:txBody>
      </p:sp>
    </p:spTree>
    <p:extLst>
      <p:ext uri="{BB962C8B-B14F-4D97-AF65-F5344CB8AC3E}">
        <p14:creationId xmlns:p14="http://schemas.microsoft.com/office/powerpoint/2010/main" val="341946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please call our office, and we will try to answer them. </a:t>
            </a:r>
          </a:p>
        </p:txBody>
      </p:sp>
      <p:sp>
        <p:nvSpPr>
          <p:cNvPr id="4" name="Slide Number Placeholder 3"/>
          <p:cNvSpPr>
            <a:spLocks noGrp="1"/>
          </p:cNvSpPr>
          <p:nvPr>
            <p:ph type="sldNum" sz="quarter" idx="5"/>
          </p:nvPr>
        </p:nvSpPr>
        <p:spPr/>
        <p:txBody>
          <a:bodyPr/>
          <a:lstStyle/>
          <a:p>
            <a:fld id="{BD572A8B-A9B1-48D7-9795-B52CF64F06A6}" type="slidenum">
              <a:rPr lang="en-US" smtClean="0"/>
              <a:t>18</a:t>
            </a:fld>
            <a:endParaRPr lang="en-US"/>
          </a:p>
        </p:txBody>
      </p:sp>
    </p:spTree>
    <p:extLst>
      <p:ext uri="{BB962C8B-B14F-4D97-AF65-F5344CB8AC3E}">
        <p14:creationId xmlns:p14="http://schemas.microsoft.com/office/powerpoint/2010/main" val="24317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572A8B-A9B1-48D7-9795-B52CF64F06A6}" type="slidenum">
              <a:rPr lang="en-US" smtClean="0"/>
              <a:t>2</a:t>
            </a:fld>
            <a:endParaRPr lang="en-US"/>
          </a:p>
        </p:txBody>
      </p:sp>
    </p:spTree>
    <p:extLst>
      <p:ext uri="{BB962C8B-B14F-4D97-AF65-F5344CB8AC3E}">
        <p14:creationId xmlns:p14="http://schemas.microsoft.com/office/powerpoint/2010/main" val="194938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additional questions on exemptions please stop by or call the office and we will be glad to answer any questions that you may have. </a:t>
            </a:r>
          </a:p>
        </p:txBody>
      </p:sp>
      <p:sp>
        <p:nvSpPr>
          <p:cNvPr id="4" name="Slide Number Placeholder 3"/>
          <p:cNvSpPr>
            <a:spLocks noGrp="1"/>
          </p:cNvSpPr>
          <p:nvPr>
            <p:ph type="sldNum" sz="quarter" idx="5"/>
          </p:nvPr>
        </p:nvSpPr>
        <p:spPr/>
        <p:txBody>
          <a:bodyPr/>
          <a:lstStyle/>
          <a:p>
            <a:fld id="{BD572A8B-A9B1-48D7-9795-B52CF64F06A6}" type="slidenum">
              <a:rPr lang="en-US" smtClean="0"/>
              <a:t>3</a:t>
            </a:fld>
            <a:endParaRPr lang="en-US"/>
          </a:p>
        </p:txBody>
      </p:sp>
    </p:spTree>
    <p:extLst>
      <p:ext uri="{BB962C8B-B14F-4D97-AF65-F5344CB8AC3E}">
        <p14:creationId xmlns:p14="http://schemas.microsoft.com/office/powerpoint/2010/main" val="70367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around April 15</a:t>
            </a:r>
            <a:r>
              <a:rPr lang="en-US" baseline="30000" dirty="0"/>
              <a:t>th</a:t>
            </a:r>
            <a:r>
              <a:rPr lang="en-US" dirty="0"/>
              <a:t>, you receive your property value notice in the mail. </a:t>
            </a:r>
          </a:p>
        </p:txBody>
      </p:sp>
      <p:sp>
        <p:nvSpPr>
          <p:cNvPr id="4" name="Slide Number Placeholder 3"/>
          <p:cNvSpPr>
            <a:spLocks noGrp="1"/>
          </p:cNvSpPr>
          <p:nvPr>
            <p:ph type="sldNum" sz="quarter" idx="5"/>
          </p:nvPr>
        </p:nvSpPr>
        <p:spPr/>
        <p:txBody>
          <a:bodyPr/>
          <a:lstStyle/>
          <a:p>
            <a:fld id="{BD572A8B-A9B1-48D7-9795-B52CF64F06A6}" type="slidenum">
              <a:rPr lang="en-US" smtClean="0"/>
              <a:t>4</a:t>
            </a:fld>
            <a:endParaRPr lang="en-US"/>
          </a:p>
        </p:txBody>
      </p:sp>
    </p:spTree>
    <p:extLst>
      <p:ext uri="{BB962C8B-B14F-4D97-AF65-F5344CB8AC3E}">
        <p14:creationId xmlns:p14="http://schemas.microsoft.com/office/powerpoint/2010/main" val="3185060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receive your notice, if you have questions please call us and set up an informal meeting. We will answer any questions or concerns that you have and can advise you what information we will need. IF you are still not happy you can file your protest by May 15</a:t>
            </a:r>
            <a:r>
              <a:rPr lang="en-US" baseline="30000" dirty="0"/>
              <a:t>th</a:t>
            </a:r>
            <a:r>
              <a:rPr lang="en-US" dirty="0"/>
              <a:t> for most properties. </a:t>
            </a:r>
          </a:p>
        </p:txBody>
      </p:sp>
      <p:sp>
        <p:nvSpPr>
          <p:cNvPr id="4" name="Slide Number Placeholder 3"/>
          <p:cNvSpPr>
            <a:spLocks noGrp="1"/>
          </p:cNvSpPr>
          <p:nvPr>
            <p:ph type="sldNum" sz="quarter" idx="5"/>
          </p:nvPr>
        </p:nvSpPr>
        <p:spPr/>
        <p:txBody>
          <a:bodyPr/>
          <a:lstStyle/>
          <a:p>
            <a:fld id="{BD572A8B-A9B1-48D7-9795-B52CF64F06A6}" type="slidenum">
              <a:rPr lang="en-US" smtClean="0"/>
              <a:t>5</a:t>
            </a:fld>
            <a:endParaRPr lang="en-US"/>
          </a:p>
        </p:txBody>
      </p:sp>
    </p:spTree>
    <p:extLst>
      <p:ext uri="{BB962C8B-B14F-4D97-AF65-F5344CB8AC3E}">
        <p14:creationId xmlns:p14="http://schemas.microsoft.com/office/powerpoint/2010/main" val="99053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is only for qualifying properties</a:t>
            </a:r>
          </a:p>
        </p:txBody>
      </p:sp>
      <p:sp>
        <p:nvSpPr>
          <p:cNvPr id="4" name="Slide Number Placeholder 3"/>
          <p:cNvSpPr>
            <a:spLocks noGrp="1"/>
          </p:cNvSpPr>
          <p:nvPr>
            <p:ph type="sldNum" sz="quarter" idx="5"/>
          </p:nvPr>
        </p:nvSpPr>
        <p:spPr/>
        <p:txBody>
          <a:bodyPr/>
          <a:lstStyle/>
          <a:p>
            <a:fld id="{BD572A8B-A9B1-48D7-9795-B52CF64F06A6}" type="slidenum">
              <a:rPr lang="en-US" smtClean="0"/>
              <a:t>6</a:t>
            </a:fld>
            <a:endParaRPr lang="en-US"/>
          </a:p>
        </p:txBody>
      </p:sp>
    </p:spTree>
    <p:extLst>
      <p:ext uri="{BB962C8B-B14F-4D97-AF65-F5344CB8AC3E}">
        <p14:creationId xmlns:p14="http://schemas.microsoft.com/office/powerpoint/2010/main" val="299085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turn in a completed form or we may not be able to process it. By skipping boxes we may not know which property or what type of hearing you would like. </a:t>
            </a:r>
          </a:p>
        </p:txBody>
      </p:sp>
      <p:sp>
        <p:nvSpPr>
          <p:cNvPr id="4" name="Slide Number Placeholder 3"/>
          <p:cNvSpPr>
            <a:spLocks noGrp="1"/>
          </p:cNvSpPr>
          <p:nvPr>
            <p:ph type="sldNum" sz="quarter" idx="5"/>
          </p:nvPr>
        </p:nvSpPr>
        <p:spPr/>
        <p:txBody>
          <a:bodyPr/>
          <a:lstStyle/>
          <a:p>
            <a:fld id="{BD572A8B-A9B1-48D7-9795-B52CF64F06A6}" type="slidenum">
              <a:rPr lang="en-US" smtClean="0"/>
              <a:t>7</a:t>
            </a:fld>
            <a:endParaRPr lang="en-US"/>
          </a:p>
        </p:txBody>
      </p:sp>
    </p:spTree>
    <p:extLst>
      <p:ext uri="{BB962C8B-B14F-4D97-AF65-F5344CB8AC3E}">
        <p14:creationId xmlns:p14="http://schemas.microsoft.com/office/powerpoint/2010/main" val="27328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check all of the boxes, however this can slow down your hearing because then the ARB will need to address each box checked. There are no temporary disaster damage exemptions currently approved for Victoria County, the Governor has not issued any for 2023. </a:t>
            </a:r>
          </a:p>
        </p:txBody>
      </p:sp>
      <p:sp>
        <p:nvSpPr>
          <p:cNvPr id="4" name="Slide Number Placeholder 3"/>
          <p:cNvSpPr>
            <a:spLocks noGrp="1"/>
          </p:cNvSpPr>
          <p:nvPr>
            <p:ph type="sldNum" sz="quarter" idx="5"/>
          </p:nvPr>
        </p:nvSpPr>
        <p:spPr/>
        <p:txBody>
          <a:bodyPr/>
          <a:lstStyle/>
          <a:p>
            <a:fld id="{BD572A8B-A9B1-48D7-9795-B52CF64F06A6}" type="slidenum">
              <a:rPr lang="en-US" smtClean="0"/>
              <a:t>8</a:t>
            </a:fld>
            <a:endParaRPr lang="en-US"/>
          </a:p>
        </p:txBody>
      </p:sp>
    </p:spTree>
    <p:extLst>
      <p:ext uri="{BB962C8B-B14F-4D97-AF65-F5344CB8AC3E}">
        <p14:creationId xmlns:p14="http://schemas.microsoft.com/office/powerpoint/2010/main" val="4027563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check no to an informal we will not reach out prior to your hearing.  Hearing type- video conference is currently not offered in Victoria County</a:t>
            </a:r>
          </a:p>
        </p:txBody>
      </p:sp>
      <p:sp>
        <p:nvSpPr>
          <p:cNvPr id="4" name="Slide Number Placeholder 3"/>
          <p:cNvSpPr>
            <a:spLocks noGrp="1"/>
          </p:cNvSpPr>
          <p:nvPr>
            <p:ph type="sldNum" sz="quarter" idx="5"/>
          </p:nvPr>
        </p:nvSpPr>
        <p:spPr/>
        <p:txBody>
          <a:bodyPr/>
          <a:lstStyle/>
          <a:p>
            <a:fld id="{BD572A8B-A9B1-48D7-9795-B52CF64F06A6}" type="slidenum">
              <a:rPr lang="en-US" smtClean="0"/>
              <a:t>9</a:t>
            </a:fld>
            <a:endParaRPr lang="en-US"/>
          </a:p>
        </p:txBody>
      </p:sp>
    </p:spTree>
    <p:extLst>
      <p:ext uri="{BB962C8B-B14F-4D97-AF65-F5344CB8AC3E}">
        <p14:creationId xmlns:p14="http://schemas.microsoft.com/office/powerpoint/2010/main" val="395114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7139-A59B-DDA5-3D0D-7A36C6064F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EC35DA-6563-F280-4C39-73A418B91A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66CBDB-0FBE-19AF-F2FD-329194399232}"/>
              </a:ext>
            </a:extLst>
          </p:cNvPr>
          <p:cNvSpPr>
            <a:spLocks noGrp="1"/>
          </p:cNvSpPr>
          <p:nvPr>
            <p:ph type="dt" sz="half" idx="10"/>
          </p:nvPr>
        </p:nvSpPr>
        <p:spPr/>
        <p:txBody>
          <a:bodyPr/>
          <a:lstStyle/>
          <a:p>
            <a:fld id="{4E1B3B0C-3121-41BB-B31F-21EAA2E87068}" type="datetimeFigureOut">
              <a:rPr lang="en-US" smtClean="0"/>
              <a:t>4/6/2023</a:t>
            </a:fld>
            <a:endParaRPr lang="en-US"/>
          </a:p>
        </p:txBody>
      </p:sp>
      <p:sp>
        <p:nvSpPr>
          <p:cNvPr id="5" name="Footer Placeholder 4">
            <a:extLst>
              <a:ext uri="{FF2B5EF4-FFF2-40B4-BE49-F238E27FC236}">
                <a16:creationId xmlns:a16="http://schemas.microsoft.com/office/drawing/2014/main" id="{0FDBBF95-5728-D40B-B2DE-528B5E455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6C837-3CD2-CC48-4C37-E8A837DD27B6}"/>
              </a:ext>
            </a:extLst>
          </p:cNvPr>
          <p:cNvSpPr>
            <a:spLocks noGrp="1"/>
          </p:cNvSpPr>
          <p:nvPr>
            <p:ph type="sldNum" sz="quarter" idx="12"/>
          </p:nvPr>
        </p:nvSpPr>
        <p:spPr/>
        <p:txBody>
          <a:bodyPr/>
          <a:lstStyle/>
          <a:p>
            <a:fld id="{550F280D-3FF3-4917-B002-ADC499EE5755}" type="slidenum">
              <a:rPr lang="en-US" smtClean="0"/>
              <a:t>‹#›</a:t>
            </a:fld>
            <a:endParaRPr lang="en-US"/>
          </a:p>
        </p:txBody>
      </p:sp>
    </p:spTree>
    <p:extLst>
      <p:ext uri="{BB962C8B-B14F-4D97-AF65-F5344CB8AC3E}">
        <p14:creationId xmlns:p14="http://schemas.microsoft.com/office/powerpoint/2010/main" val="1560754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E52E-591D-1076-72B5-7FEA3C7411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57D989-F167-D8A3-DC16-35B37A86F6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9382D-9511-6DC6-1D11-A320DAC8058B}"/>
              </a:ext>
            </a:extLst>
          </p:cNvPr>
          <p:cNvSpPr>
            <a:spLocks noGrp="1"/>
          </p:cNvSpPr>
          <p:nvPr>
            <p:ph type="dt" sz="half" idx="10"/>
          </p:nvPr>
        </p:nvSpPr>
        <p:spPr/>
        <p:txBody>
          <a:bodyPr/>
          <a:lstStyle/>
          <a:p>
            <a:fld id="{4E1B3B0C-3121-41BB-B31F-21EAA2E87068}" type="datetimeFigureOut">
              <a:rPr lang="en-US" smtClean="0"/>
              <a:t>4/6/2023</a:t>
            </a:fld>
            <a:endParaRPr lang="en-US"/>
          </a:p>
        </p:txBody>
      </p:sp>
      <p:sp>
        <p:nvSpPr>
          <p:cNvPr id="5" name="Footer Placeholder 4">
            <a:extLst>
              <a:ext uri="{FF2B5EF4-FFF2-40B4-BE49-F238E27FC236}">
                <a16:creationId xmlns:a16="http://schemas.microsoft.com/office/drawing/2014/main" id="{E218D4EA-45CF-2386-B45F-935CBF44F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5B1E3-BB5B-6596-0382-D24E06776575}"/>
              </a:ext>
            </a:extLst>
          </p:cNvPr>
          <p:cNvSpPr>
            <a:spLocks noGrp="1"/>
          </p:cNvSpPr>
          <p:nvPr>
            <p:ph type="sldNum" sz="quarter" idx="12"/>
          </p:nvPr>
        </p:nvSpPr>
        <p:spPr/>
        <p:txBody>
          <a:bodyPr/>
          <a:lstStyle/>
          <a:p>
            <a:fld id="{550F280D-3FF3-4917-B002-ADC499EE5755}" type="slidenum">
              <a:rPr lang="en-US" smtClean="0"/>
              <a:t>‹#›</a:t>
            </a:fld>
            <a:endParaRPr lang="en-US"/>
          </a:p>
        </p:txBody>
      </p:sp>
    </p:spTree>
    <p:extLst>
      <p:ext uri="{BB962C8B-B14F-4D97-AF65-F5344CB8AC3E}">
        <p14:creationId xmlns:p14="http://schemas.microsoft.com/office/powerpoint/2010/main" val="202286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831ED-15FE-B164-71FA-A74995FCB6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FDE9A9-A568-6163-E4EF-7AB2003D54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0EF2E-FE49-50A8-7B5B-B0F869D1EDBB}"/>
              </a:ext>
            </a:extLst>
          </p:cNvPr>
          <p:cNvSpPr>
            <a:spLocks noGrp="1"/>
          </p:cNvSpPr>
          <p:nvPr>
            <p:ph type="dt" sz="half" idx="10"/>
          </p:nvPr>
        </p:nvSpPr>
        <p:spPr/>
        <p:txBody>
          <a:bodyPr/>
          <a:lstStyle/>
          <a:p>
            <a:fld id="{4E1B3B0C-3121-41BB-B31F-21EAA2E87068}" type="datetimeFigureOut">
              <a:rPr lang="en-US" smtClean="0"/>
              <a:t>4/6/2023</a:t>
            </a:fld>
            <a:endParaRPr lang="en-US"/>
          </a:p>
        </p:txBody>
      </p:sp>
      <p:sp>
        <p:nvSpPr>
          <p:cNvPr id="5" name="Footer Placeholder 4">
            <a:extLst>
              <a:ext uri="{FF2B5EF4-FFF2-40B4-BE49-F238E27FC236}">
                <a16:creationId xmlns:a16="http://schemas.microsoft.com/office/drawing/2014/main" id="{CE6BF470-0974-D723-C6B5-4365CBC41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7B34D-FBBA-E587-5780-48F1D2339603}"/>
              </a:ext>
            </a:extLst>
          </p:cNvPr>
          <p:cNvSpPr>
            <a:spLocks noGrp="1"/>
          </p:cNvSpPr>
          <p:nvPr>
            <p:ph type="sldNum" sz="quarter" idx="12"/>
          </p:nvPr>
        </p:nvSpPr>
        <p:spPr/>
        <p:txBody>
          <a:bodyPr/>
          <a:lstStyle/>
          <a:p>
            <a:fld id="{550F280D-3FF3-4917-B002-ADC499EE5755}" type="slidenum">
              <a:rPr lang="en-US" smtClean="0"/>
              <a:t>‹#›</a:t>
            </a:fld>
            <a:endParaRPr lang="en-US"/>
          </a:p>
        </p:txBody>
      </p:sp>
    </p:spTree>
    <p:extLst>
      <p:ext uri="{BB962C8B-B14F-4D97-AF65-F5344CB8AC3E}">
        <p14:creationId xmlns:p14="http://schemas.microsoft.com/office/powerpoint/2010/main" val="50828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D7C3-83A6-8D81-66C0-D382DF6B61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91580E-E974-114B-9FBE-2C54DC154C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00B4F-65EA-4E27-E920-80FE49C37E19}"/>
              </a:ext>
            </a:extLst>
          </p:cNvPr>
          <p:cNvSpPr>
            <a:spLocks noGrp="1"/>
          </p:cNvSpPr>
          <p:nvPr>
            <p:ph type="dt" sz="half" idx="10"/>
          </p:nvPr>
        </p:nvSpPr>
        <p:spPr/>
        <p:txBody>
          <a:bodyPr/>
          <a:lstStyle/>
          <a:p>
            <a:fld id="{4E1B3B0C-3121-41BB-B31F-21EAA2E87068}" type="datetimeFigureOut">
              <a:rPr lang="en-US" smtClean="0"/>
              <a:t>4/6/2023</a:t>
            </a:fld>
            <a:endParaRPr lang="en-US"/>
          </a:p>
        </p:txBody>
      </p:sp>
      <p:sp>
        <p:nvSpPr>
          <p:cNvPr id="5" name="Footer Placeholder 4">
            <a:extLst>
              <a:ext uri="{FF2B5EF4-FFF2-40B4-BE49-F238E27FC236}">
                <a16:creationId xmlns:a16="http://schemas.microsoft.com/office/drawing/2014/main" id="{34D44A1F-A6FB-EE86-55DE-1880CFEA0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6964B-53BA-AC63-C59A-14162838FFEF}"/>
              </a:ext>
            </a:extLst>
          </p:cNvPr>
          <p:cNvSpPr>
            <a:spLocks noGrp="1"/>
          </p:cNvSpPr>
          <p:nvPr>
            <p:ph type="sldNum" sz="quarter" idx="12"/>
          </p:nvPr>
        </p:nvSpPr>
        <p:spPr/>
        <p:txBody>
          <a:bodyPr/>
          <a:lstStyle/>
          <a:p>
            <a:fld id="{550F280D-3FF3-4917-B002-ADC499EE5755}" type="slidenum">
              <a:rPr lang="en-US" smtClean="0"/>
              <a:t>‹#›</a:t>
            </a:fld>
            <a:endParaRPr lang="en-US"/>
          </a:p>
        </p:txBody>
      </p:sp>
    </p:spTree>
    <p:extLst>
      <p:ext uri="{BB962C8B-B14F-4D97-AF65-F5344CB8AC3E}">
        <p14:creationId xmlns:p14="http://schemas.microsoft.com/office/powerpoint/2010/main" val="346233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F4BC-0BF3-280E-CAF2-37B0619EBD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ABB502-CFB3-7404-6EE4-4DDD6203B3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FD2E4A-CD4B-596B-CCBD-2BE499A8F299}"/>
              </a:ext>
            </a:extLst>
          </p:cNvPr>
          <p:cNvSpPr>
            <a:spLocks noGrp="1"/>
          </p:cNvSpPr>
          <p:nvPr>
            <p:ph type="dt" sz="half" idx="10"/>
          </p:nvPr>
        </p:nvSpPr>
        <p:spPr/>
        <p:txBody>
          <a:bodyPr/>
          <a:lstStyle/>
          <a:p>
            <a:fld id="{4E1B3B0C-3121-41BB-B31F-21EAA2E87068}" type="datetimeFigureOut">
              <a:rPr lang="en-US" smtClean="0"/>
              <a:t>4/6/2023</a:t>
            </a:fld>
            <a:endParaRPr lang="en-US"/>
          </a:p>
        </p:txBody>
      </p:sp>
      <p:sp>
        <p:nvSpPr>
          <p:cNvPr id="5" name="Footer Placeholder 4">
            <a:extLst>
              <a:ext uri="{FF2B5EF4-FFF2-40B4-BE49-F238E27FC236}">
                <a16:creationId xmlns:a16="http://schemas.microsoft.com/office/drawing/2014/main" id="{D429B3BA-3174-4D28-6E60-E06EFC660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F14D1-6D52-F51E-77BD-E3526B6BC2E5}"/>
              </a:ext>
            </a:extLst>
          </p:cNvPr>
          <p:cNvSpPr>
            <a:spLocks noGrp="1"/>
          </p:cNvSpPr>
          <p:nvPr>
            <p:ph type="sldNum" sz="quarter" idx="12"/>
          </p:nvPr>
        </p:nvSpPr>
        <p:spPr/>
        <p:txBody>
          <a:bodyPr/>
          <a:lstStyle/>
          <a:p>
            <a:fld id="{550F280D-3FF3-4917-B002-ADC499EE5755}" type="slidenum">
              <a:rPr lang="en-US" smtClean="0"/>
              <a:t>‹#›</a:t>
            </a:fld>
            <a:endParaRPr lang="en-US"/>
          </a:p>
        </p:txBody>
      </p:sp>
    </p:spTree>
    <p:extLst>
      <p:ext uri="{BB962C8B-B14F-4D97-AF65-F5344CB8AC3E}">
        <p14:creationId xmlns:p14="http://schemas.microsoft.com/office/powerpoint/2010/main" val="374813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4B26-E84C-112E-E6D2-3EB9EF40E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247019-7D04-1C6F-5732-E3DD621C29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95706F-7A9E-08E9-4D40-E0C6911E24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5A924-EBF6-6AC8-79DB-B1A60B22B442}"/>
              </a:ext>
            </a:extLst>
          </p:cNvPr>
          <p:cNvSpPr>
            <a:spLocks noGrp="1"/>
          </p:cNvSpPr>
          <p:nvPr>
            <p:ph type="dt" sz="half" idx="10"/>
          </p:nvPr>
        </p:nvSpPr>
        <p:spPr/>
        <p:txBody>
          <a:bodyPr/>
          <a:lstStyle/>
          <a:p>
            <a:fld id="{4E1B3B0C-3121-41BB-B31F-21EAA2E87068}" type="datetimeFigureOut">
              <a:rPr lang="en-US" smtClean="0"/>
              <a:t>4/6/2023</a:t>
            </a:fld>
            <a:endParaRPr lang="en-US"/>
          </a:p>
        </p:txBody>
      </p:sp>
      <p:sp>
        <p:nvSpPr>
          <p:cNvPr id="6" name="Footer Placeholder 5">
            <a:extLst>
              <a:ext uri="{FF2B5EF4-FFF2-40B4-BE49-F238E27FC236}">
                <a16:creationId xmlns:a16="http://schemas.microsoft.com/office/drawing/2014/main" id="{48786C0C-D151-2B89-5E70-5C89CBE4FF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B66EB8-1ACF-CCD4-A8DA-D5007BF3EAFE}"/>
              </a:ext>
            </a:extLst>
          </p:cNvPr>
          <p:cNvSpPr>
            <a:spLocks noGrp="1"/>
          </p:cNvSpPr>
          <p:nvPr>
            <p:ph type="sldNum" sz="quarter" idx="12"/>
          </p:nvPr>
        </p:nvSpPr>
        <p:spPr/>
        <p:txBody>
          <a:bodyPr/>
          <a:lstStyle/>
          <a:p>
            <a:fld id="{550F280D-3FF3-4917-B002-ADC499EE5755}" type="slidenum">
              <a:rPr lang="en-US" smtClean="0"/>
              <a:t>‹#›</a:t>
            </a:fld>
            <a:endParaRPr lang="en-US"/>
          </a:p>
        </p:txBody>
      </p:sp>
    </p:spTree>
    <p:extLst>
      <p:ext uri="{BB962C8B-B14F-4D97-AF65-F5344CB8AC3E}">
        <p14:creationId xmlns:p14="http://schemas.microsoft.com/office/powerpoint/2010/main" val="242616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0C05-7109-B2B1-4A3B-3BB754EBE0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29DEC0-C3B0-8DF0-A3B6-1B13FF94F2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E16D1B-4400-7A74-44A5-75953F584E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5840BC-9274-FBD4-88F0-915A497D2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E40668-5C5B-D42D-4B2B-4F81BCC7F1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F62AB8-D459-A6CD-FCE0-B976A28FF8DE}"/>
              </a:ext>
            </a:extLst>
          </p:cNvPr>
          <p:cNvSpPr>
            <a:spLocks noGrp="1"/>
          </p:cNvSpPr>
          <p:nvPr>
            <p:ph type="dt" sz="half" idx="10"/>
          </p:nvPr>
        </p:nvSpPr>
        <p:spPr/>
        <p:txBody>
          <a:bodyPr/>
          <a:lstStyle/>
          <a:p>
            <a:fld id="{4E1B3B0C-3121-41BB-B31F-21EAA2E87068}" type="datetimeFigureOut">
              <a:rPr lang="en-US" smtClean="0"/>
              <a:t>4/6/2023</a:t>
            </a:fld>
            <a:endParaRPr lang="en-US"/>
          </a:p>
        </p:txBody>
      </p:sp>
      <p:sp>
        <p:nvSpPr>
          <p:cNvPr id="8" name="Footer Placeholder 7">
            <a:extLst>
              <a:ext uri="{FF2B5EF4-FFF2-40B4-BE49-F238E27FC236}">
                <a16:creationId xmlns:a16="http://schemas.microsoft.com/office/drawing/2014/main" id="{611388AC-443C-20F8-E92C-515F88FA8A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DA9388-FCA5-6003-8A34-275A615C1B17}"/>
              </a:ext>
            </a:extLst>
          </p:cNvPr>
          <p:cNvSpPr>
            <a:spLocks noGrp="1"/>
          </p:cNvSpPr>
          <p:nvPr>
            <p:ph type="sldNum" sz="quarter" idx="12"/>
          </p:nvPr>
        </p:nvSpPr>
        <p:spPr/>
        <p:txBody>
          <a:bodyPr/>
          <a:lstStyle/>
          <a:p>
            <a:fld id="{550F280D-3FF3-4917-B002-ADC499EE5755}" type="slidenum">
              <a:rPr lang="en-US" smtClean="0"/>
              <a:t>‹#›</a:t>
            </a:fld>
            <a:endParaRPr lang="en-US"/>
          </a:p>
        </p:txBody>
      </p:sp>
    </p:spTree>
    <p:extLst>
      <p:ext uri="{BB962C8B-B14F-4D97-AF65-F5344CB8AC3E}">
        <p14:creationId xmlns:p14="http://schemas.microsoft.com/office/powerpoint/2010/main" val="49845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6E39-3F41-6859-533B-AD37046B74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FB8660-80DC-F1E1-DAA8-3B67AD1FA8A9}"/>
              </a:ext>
            </a:extLst>
          </p:cNvPr>
          <p:cNvSpPr>
            <a:spLocks noGrp="1"/>
          </p:cNvSpPr>
          <p:nvPr>
            <p:ph type="dt" sz="half" idx="10"/>
          </p:nvPr>
        </p:nvSpPr>
        <p:spPr/>
        <p:txBody>
          <a:bodyPr/>
          <a:lstStyle/>
          <a:p>
            <a:fld id="{4E1B3B0C-3121-41BB-B31F-21EAA2E87068}" type="datetimeFigureOut">
              <a:rPr lang="en-US" smtClean="0"/>
              <a:t>4/6/2023</a:t>
            </a:fld>
            <a:endParaRPr lang="en-US"/>
          </a:p>
        </p:txBody>
      </p:sp>
      <p:sp>
        <p:nvSpPr>
          <p:cNvPr id="4" name="Footer Placeholder 3">
            <a:extLst>
              <a:ext uri="{FF2B5EF4-FFF2-40B4-BE49-F238E27FC236}">
                <a16:creationId xmlns:a16="http://schemas.microsoft.com/office/drawing/2014/main" id="{3EBDAF04-4326-50AD-04AE-07B3424E05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0430CD-B2D9-C217-E294-DC382CC57F08}"/>
              </a:ext>
            </a:extLst>
          </p:cNvPr>
          <p:cNvSpPr>
            <a:spLocks noGrp="1"/>
          </p:cNvSpPr>
          <p:nvPr>
            <p:ph type="sldNum" sz="quarter" idx="12"/>
          </p:nvPr>
        </p:nvSpPr>
        <p:spPr/>
        <p:txBody>
          <a:bodyPr/>
          <a:lstStyle/>
          <a:p>
            <a:fld id="{550F280D-3FF3-4917-B002-ADC499EE5755}" type="slidenum">
              <a:rPr lang="en-US" smtClean="0"/>
              <a:t>‹#›</a:t>
            </a:fld>
            <a:endParaRPr lang="en-US"/>
          </a:p>
        </p:txBody>
      </p:sp>
    </p:spTree>
    <p:extLst>
      <p:ext uri="{BB962C8B-B14F-4D97-AF65-F5344CB8AC3E}">
        <p14:creationId xmlns:p14="http://schemas.microsoft.com/office/powerpoint/2010/main" val="212843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17504D-84D5-83D9-5411-D2828E4039C2}"/>
              </a:ext>
            </a:extLst>
          </p:cNvPr>
          <p:cNvSpPr>
            <a:spLocks noGrp="1"/>
          </p:cNvSpPr>
          <p:nvPr>
            <p:ph type="dt" sz="half" idx="10"/>
          </p:nvPr>
        </p:nvSpPr>
        <p:spPr/>
        <p:txBody>
          <a:bodyPr/>
          <a:lstStyle/>
          <a:p>
            <a:fld id="{4E1B3B0C-3121-41BB-B31F-21EAA2E87068}" type="datetimeFigureOut">
              <a:rPr lang="en-US" smtClean="0"/>
              <a:t>4/6/2023</a:t>
            </a:fld>
            <a:endParaRPr lang="en-US"/>
          </a:p>
        </p:txBody>
      </p:sp>
      <p:sp>
        <p:nvSpPr>
          <p:cNvPr id="3" name="Footer Placeholder 2">
            <a:extLst>
              <a:ext uri="{FF2B5EF4-FFF2-40B4-BE49-F238E27FC236}">
                <a16:creationId xmlns:a16="http://schemas.microsoft.com/office/drawing/2014/main" id="{191E14B0-C6EB-F4ED-86C1-3B533AF252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FE0C8A-143C-E930-AE01-392E349AE68D}"/>
              </a:ext>
            </a:extLst>
          </p:cNvPr>
          <p:cNvSpPr>
            <a:spLocks noGrp="1"/>
          </p:cNvSpPr>
          <p:nvPr>
            <p:ph type="sldNum" sz="quarter" idx="12"/>
          </p:nvPr>
        </p:nvSpPr>
        <p:spPr/>
        <p:txBody>
          <a:bodyPr/>
          <a:lstStyle/>
          <a:p>
            <a:fld id="{550F280D-3FF3-4917-B002-ADC499EE5755}" type="slidenum">
              <a:rPr lang="en-US" smtClean="0"/>
              <a:t>‹#›</a:t>
            </a:fld>
            <a:endParaRPr lang="en-US"/>
          </a:p>
        </p:txBody>
      </p:sp>
    </p:spTree>
    <p:extLst>
      <p:ext uri="{BB962C8B-B14F-4D97-AF65-F5344CB8AC3E}">
        <p14:creationId xmlns:p14="http://schemas.microsoft.com/office/powerpoint/2010/main" val="371621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02B2-2DFA-FE1C-BA9C-CE61CC66B6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ACEC2D-7F1E-8463-BD15-47791AE1D9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56DFA-AF9D-1121-CBB7-864A376FA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58AB4-AE69-1710-3285-B0894A8A6CC2}"/>
              </a:ext>
            </a:extLst>
          </p:cNvPr>
          <p:cNvSpPr>
            <a:spLocks noGrp="1"/>
          </p:cNvSpPr>
          <p:nvPr>
            <p:ph type="dt" sz="half" idx="10"/>
          </p:nvPr>
        </p:nvSpPr>
        <p:spPr/>
        <p:txBody>
          <a:bodyPr/>
          <a:lstStyle/>
          <a:p>
            <a:fld id="{4E1B3B0C-3121-41BB-B31F-21EAA2E87068}" type="datetimeFigureOut">
              <a:rPr lang="en-US" smtClean="0"/>
              <a:t>4/6/2023</a:t>
            </a:fld>
            <a:endParaRPr lang="en-US"/>
          </a:p>
        </p:txBody>
      </p:sp>
      <p:sp>
        <p:nvSpPr>
          <p:cNvPr id="6" name="Footer Placeholder 5">
            <a:extLst>
              <a:ext uri="{FF2B5EF4-FFF2-40B4-BE49-F238E27FC236}">
                <a16:creationId xmlns:a16="http://schemas.microsoft.com/office/drawing/2014/main" id="{28F8E638-7FC0-7E31-18D9-CF746237D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D6810-8894-8543-7003-BCD648E72EC5}"/>
              </a:ext>
            </a:extLst>
          </p:cNvPr>
          <p:cNvSpPr>
            <a:spLocks noGrp="1"/>
          </p:cNvSpPr>
          <p:nvPr>
            <p:ph type="sldNum" sz="quarter" idx="12"/>
          </p:nvPr>
        </p:nvSpPr>
        <p:spPr/>
        <p:txBody>
          <a:bodyPr/>
          <a:lstStyle/>
          <a:p>
            <a:fld id="{550F280D-3FF3-4917-B002-ADC499EE5755}" type="slidenum">
              <a:rPr lang="en-US" smtClean="0"/>
              <a:t>‹#›</a:t>
            </a:fld>
            <a:endParaRPr lang="en-US"/>
          </a:p>
        </p:txBody>
      </p:sp>
    </p:spTree>
    <p:extLst>
      <p:ext uri="{BB962C8B-B14F-4D97-AF65-F5344CB8AC3E}">
        <p14:creationId xmlns:p14="http://schemas.microsoft.com/office/powerpoint/2010/main" val="262557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852F-B996-AFD2-DAD0-941EA291B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EAA048-D84B-650D-E119-82A97EF58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9261AA-2C69-BA62-EDAF-29122BE0C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D616ED-0525-0B45-9710-7D7ADD3C0A8B}"/>
              </a:ext>
            </a:extLst>
          </p:cNvPr>
          <p:cNvSpPr>
            <a:spLocks noGrp="1"/>
          </p:cNvSpPr>
          <p:nvPr>
            <p:ph type="dt" sz="half" idx="10"/>
          </p:nvPr>
        </p:nvSpPr>
        <p:spPr/>
        <p:txBody>
          <a:bodyPr/>
          <a:lstStyle/>
          <a:p>
            <a:fld id="{4E1B3B0C-3121-41BB-B31F-21EAA2E87068}" type="datetimeFigureOut">
              <a:rPr lang="en-US" smtClean="0"/>
              <a:t>4/6/2023</a:t>
            </a:fld>
            <a:endParaRPr lang="en-US"/>
          </a:p>
        </p:txBody>
      </p:sp>
      <p:sp>
        <p:nvSpPr>
          <p:cNvPr id="6" name="Footer Placeholder 5">
            <a:extLst>
              <a:ext uri="{FF2B5EF4-FFF2-40B4-BE49-F238E27FC236}">
                <a16:creationId xmlns:a16="http://schemas.microsoft.com/office/drawing/2014/main" id="{DFD71CF7-E748-6C6A-3240-082A300FA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46D35-BDD2-0C9E-D5E8-065D0D2C5C94}"/>
              </a:ext>
            </a:extLst>
          </p:cNvPr>
          <p:cNvSpPr>
            <a:spLocks noGrp="1"/>
          </p:cNvSpPr>
          <p:nvPr>
            <p:ph type="sldNum" sz="quarter" idx="12"/>
          </p:nvPr>
        </p:nvSpPr>
        <p:spPr/>
        <p:txBody>
          <a:bodyPr/>
          <a:lstStyle/>
          <a:p>
            <a:fld id="{550F280D-3FF3-4917-B002-ADC499EE5755}" type="slidenum">
              <a:rPr lang="en-US" smtClean="0"/>
              <a:t>‹#›</a:t>
            </a:fld>
            <a:endParaRPr lang="en-US"/>
          </a:p>
        </p:txBody>
      </p:sp>
    </p:spTree>
    <p:extLst>
      <p:ext uri="{BB962C8B-B14F-4D97-AF65-F5344CB8AC3E}">
        <p14:creationId xmlns:p14="http://schemas.microsoft.com/office/powerpoint/2010/main" val="2895605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0A819-919D-9521-C6F9-B1F2370DF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DD4C4B-0C7C-87EB-C3FA-145BF6D89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11A92-737C-A3F0-A56D-7DB27825EF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B3B0C-3121-41BB-B31F-21EAA2E87068}" type="datetimeFigureOut">
              <a:rPr lang="en-US" smtClean="0"/>
              <a:t>4/6/2023</a:t>
            </a:fld>
            <a:endParaRPr lang="en-US"/>
          </a:p>
        </p:txBody>
      </p:sp>
      <p:sp>
        <p:nvSpPr>
          <p:cNvPr id="5" name="Footer Placeholder 4">
            <a:extLst>
              <a:ext uri="{FF2B5EF4-FFF2-40B4-BE49-F238E27FC236}">
                <a16:creationId xmlns:a16="http://schemas.microsoft.com/office/drawing/2014/main" id="{B8071231-74E4-1C32-A810-C9DEA4D6CD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C6D9B5-BB76-433B-D734-7AF68E56F3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F280D-3FF3-4917-B002-ADC499EE5755}" type="slidenum">
              <a:rPr lang="en-US" smtClean="0"/>
              <a:t>‹#›</a:t>
            </a:fld>
            <a:endParaRPr lang="en-US"/>
          </a:p>
        </p:txBody>
      </p:sp>
    </p:spTree>
    <p:extLst>
      <p:ext uri="{BB962C8B-B14F-4D97-AF65-F5344CB8AC3E}">
        <p14:creationId xmlns:p14="http://schemas.microsoft.com/office/powerpoint/2010/main" val="207776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763C03-B59A-7D29-45CF-BC9FC248E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 y="0"/>
            <a:ext cx="12192000" cy="6858000"/>
          </a:xfrm>
          <a:prstGeom prst="rect">
            <a:avLst/>
          </a:prstGeom>
        </p:spPr>
      </p:pic>
      <p:sp>
        <p:nvSpPr>
          <p:cNvPr id="2" name="Title 1">
            <a:extLst>
              <a:ext uri="{FF2B5EF4-FFF2-40B4-BE49-F238E27FC236}">
                <a16:creationId xmlns:a16="http://schemas.microsoft.com/office/drawing/2014/main" id="{0AB9A046-C60D-3D0C-0215-BE0C6739EDF9}"/>
              </a:ext>
            </a:extLst>
          </p:cNvPr>
          <p:cNvSpPr>
            <a:spLocks noGrp="1"/>
          </p:cNvSpPr>
          <p:nvPr>
            <p:ph type="ctrTitle"/>
          </p:nvPr>
        </p:nvSpPr>
        <p:spPr>
          <a:xfrm>
            <a:off x="2265028" y="1760785"/>
            <a:ext cx="7659148" cy="1429493"/>
          </a:xfrm>
        </p:spPr>
        <p:txBody>
          <a:bodyPr>
            <a:noAutofit/>
          </a:bodyPr>
          <a:lstStyle/>
          <a:p>
            <a:r>
              <a:rPr lang="en-US" sz="10000" dirty="0">
                <a:solidFill>
                  <a:schemeClr val="bg1"/>
                </a:solidFill>
                <a:latin typeface="Century Schoolbook" panose="02040604050505020304" pitchFamily="18" charset="0"/>
              </a:rPr>
              <a:t>WELCOME</a:t>
            </a:r>
          </a:p>
        </p:txBody>
      </p:sp>
      <p:sp>
        <p:nvSpPr>
          <p:cNvPr id="3" name="Subtitle 2">
            <a:extLst>
              <a:ext uri="{FF2B5EF4-FFF2-40B4-BE49-F238E27FC236}">
                <a16:creationId xmlns:a16="http://schemas.microsoft.com/office/drawing/2014/main" id="{C40872CB-AF10-6C26-F1C0-838D4E9910DD}"/>
              </a:ext>
            </a:extLst>
          </p:cNvPr>
          <p:cNvSpPr>
            <a:spLocks noGrp="1"/>
          </p:cNvSpPr>
          <p:nvPr>
            <p:ph type="subTitle" idx="1"/>
          </p:nvPr>
        </p:nvSpPr>
        <p:spPr>
          <a:xfrm>
            <a:off x="1772873" y="4063433"/>
            <a:ext cx="8643457" cy="1655762"/>
          </a:xfrm>
        </p:spPr>
        <p:txBody>
          <a:bodyPr>
            <a:noAutofit/>
          </a:bodyPr>
          <a:lstStyle/>
          <a:p>
            <a:r>
              <a:rPr lang="en-US" sz="4000" dirty="0">
                <a:solidFill>
                  <a:schemeClr val="bg1"/>
                </a:solidFill>
                <a:latin typeface="Century Schoolbook" panose="02040604050505020304" pitchFamily="18" charset="0"/>
              </a:rPr>
              <a:t>VICTORIA CENTRAL APPRAISAL DISTRICT’S </a:t>
            </a:r>
          </a:p>
          <a:p>
            <a:r>
              <a:rPr lang="en-US" sz="4000" dirty="0">
                <a:solidFill>
                  <a:schemeClr val="bg1"/>
                </a:solidFill>
                <a:latin typeface="Century Schoolbook" panose="02040604050505020304" pitchFamily="18" charset="0"/>
              </a:rPr>
              <a:t>PUBLIC EDUCATION SEMINAR</a:t>
            </a:r>
          </a:p>
        </p:txBody>
      </p:sp>
      <p:sp>
        <p:nvSpPr>
          <p:cNvPr id="6" name="Rectangle 5">
            <a:extLst>
              <a:ext uri="{FF2B5EF4-FFF2-40B4-BE49-F238E27FC236}">
                <a16:creationId xmlns:a16="http://schemas.microsoft.com/office/drawing/2014/main" id="{F3D2ED36-CED4-7E90-E246-5DF49ABC0107}"/>
              </a:ext>
            </a:extLst>
          </p:cNvPr>
          <p:cNvSpPr/>
          <p:nvPr/>
        </p:nvSpPr>
        <p:spPr>
          <a:xfrm>
            <a:off x="2265028" y="1281732"/>
            <a:ext cx="7659148" cy="2387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2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25C7D-9F50-CA30-2B04-A9F6E41F1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294CE7D-65E3-E869-0CE6-DED72C59A9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654" y="205771"/>
            <a:ext cx="10056249" cy="6462884"/>
          </a:xfrm>
          <a:prstGeom prst="rect">
            <a:avLst/>
          </a:prstGeom>
        </p:spPr>
      </p:pic>
    </p:spTree>
    <p:extLst>
      <p:ext uri="{BB962C8B-B14F-4D97-AF65-F5344CB8AC3E}">
        <p14:creationId xmlns:p14="http://schemas.microsoft.com/office/powerpoint/2010/main" val="113260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F9AAF-C6D5-2124-00F2-F529719EB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01F0BA3-63E3-2D76-3951-CDCE2761250C}"/>
              </a:ext>
            </a:extLst>
          </p:cNvPr>
          <p:cNvSpPr txBox="1"/>
          <p:nvPr/>
        </p:nvSpPr>
        <p:spPr>
          <a:xfrm>
            <a:off x="-83890" y="226503"/>
            <a:ext cx="1786855" cy="1015663"/>
          </a:xfrm>
          <a:prstGeom prst="rect">
            <a:avLst/>
          </a:prstGeom>
          <a:noFill/>
        </p:spPr>
        <p:txBody>
          <a:bodyPr wrap="square" rtlCol="0">
            <a:spAutoFit/>
          </a:bodyPr>
          <a:lstStyle/>
          <a:p>
            <a:pPr algn="ctr"/>
            <a:r>
              <a:rPr lang="en-US" sz="3000" dirty="0">
                <a:solidFill>
                  <a:schemeClr val="bg1"/>
                </a:solidFill>
                <a:latin typeface="Century Schoolbook" panose="02040604050505020304" pitchFamily="18" charset="0"/>
              </a:rPr>
              <a:t>Property Card</a:t>
            </a:r>
          </a:p>
        </p:txBody>
      </p:sp>
    </p:spTree>
    <p:extLst>
      <p:ext uri="{BB962C8B-B14F-4D97-AF65-F5344CB8AC3E}">
        <p14:creationId xmlns:p14="http://schemas.microsoft.com/office/powerpoint/2010/main" val="239152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9E0A94-90F3-71C4-4427-0F3828780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A4A810E-1482-879B-B182-31260E5B2020}"/>
              </a:ext>
            </a:extLst>
          </p:cNvPr>
          <p:cNvSpPr txBox="1"/>
          <p:nvPr/>
        </p:nvSpPr>
        <p:spPr>
          <a:xfrm>
            <a:off x="2600967" y="156792"/>
            <a:ext cx="6990060" cy="1569660"/>
          </a:xfrm>
          <a:prstGeom prst="rect">
            <a:avLst/>
          </a:prstGeom>
          <a:noFill/>
        </p:spPr>
        <p:txBody>
          <a:bodyPr wrap="square" rtlCol="0">
            <a:spAutoFit/>
          </a:bodyPr>
          <a:lstStyle/>
          <a:p>
            <a:pPr algn="ctr"/>
            <a:r>
              <a:rPr lang="en-US" sz="4800" dirty="0">
                <a:solidFill>
                  <a:schemeClr val="bg1"/>
                </a:solidFill>
                <a:latin typeface="Century Schoolbook" panose="02040604050505020304" pitchFamily="18" charset="0"/>
              </a:rPr>
              <a:t>Evidence to Bring to your Hearing</a:t>
            </a:r>
          </a:p>
        </p:txBody>
      </p:sp>
      <p:sp>
        <p:nvSpPr>
          <p:cNvPr id="7" name="TextBox 6">
            <a:extLst>
              <a:ext uri="{FF2B5EF4-FFF2-40B4-BE49-F238E27FC236}">
                <a16:creationId xmlns:a16="http://schemas.microsoft.com/office/drawing/2014/main" id="{734CC434-7C01-95E5-A75C-9CE940F1C4FF}"/>
              </a:ext>
            </a:extLst>
          </p:cNvPr>
          <p:cNvSpPr txBox="1"/>
          <p:nvPr/>
        </p:nvSpPr>
        <p:spPr>
          <a:xfrm>
            <a:off x="2886625" y="2212715"/>
            <a:ext cx="7883890" cy="1384995"/>
          </a:xfrm>
          <a:prstGeom prst="rect">
            <a:avLst/>
          </a:prstGeom>
          <a:noFill/>
        </p:spPr>
        <p:txBody>
          <a:bodyPr wrap="none" rtlCol="0">
            <a:spAutoFit/>
          </a:bodyPr>
          <a:lstStyle/>
          <a:p>
            <a:pPr marL="457200" indent="-457200">
              <a:buFont typeface="Arial" panose="020B0604020202020204" pitchFamily="34" charset="0"/>
              <a:buChar char="•"/>
            </a:pPr>
            <a:r>
              <a:rPr lang="en-US" sz="2800" dirty="0">
                <a:solidFill>
                  <a:schemeClr val="bg1"/>
                </a:solidFill>
                <a:latin typeface="Century Schoolbook" panose="02040604050505020304" pitchFamily="18" charset="0"/>
              </a:rPr>
              <a:t>Clear date-stamped photos of your property</a:t>
            </a:r>
          </a:p>
          <a:p>
            <a:pPr lvl="1"/>
            <a:r>
              <a:rPr lang="en-US" sz="2800" dirty="0">
                <a:solidFill>
                  <a:schemeClr val="bg1"/>
                </a:solidFill>
                <a:latin typeface="Century Schoolbook" panose="02040604050505020304" pitchFamily="18" charset="0"/>
              </a:rPr>
              <a:t>	</a:t>
            </a:r>
            <a:r>
              <a:rPr lang="en-US" sz="2800" i="1" dirty="0">
                <a:solidFill>
                  <a:schemeClr val="bg1"/>
                </a:solidFill>
                <a:latin typeface="Century Schoolbook" panose="02040604050505020304" pitchFamily="18" charset="0"/>
              </a:rPr>
              <a:t>must be physical photos that </a:t>
            </a:r>
          </a:p>
          <a:p>
            <a:pPr lvl="1"/>
            <a:r>
              <a:rPr lang="en-US" sz="2800" i="1" dirty="0">
                <a:solidFill>
                  <a:schemeClr val="bg1"/>
                </a:solidFill>
                <a:latin typeface="Century Schoolbook" panose="02040604050505020304" pitchFamily="18" charset="0"/>
              </a:rPr>
              <a:t>	will not be returned. No more than15</a:t>
            </a:r>
          </a:p>
        </p:txBody>
      </p:sp>
      <p:sp>
        <p:nvSpPr>
          <p:cNvPr id="8" name="TextBox 7">
            <a:extLst>
              <a:ext uri="{FF2B5EF4-FFF2-40B4-BE49-F238E27FC236}">
                <a16:creationId xmlns:a16="http://schemas.microsoft.com/office/drawing/2014/main" id="{86F5B064-0DFF-3D25-2CF1-5A2B76B5C163}"/>
              </a:ext>
            </a:extLst>
          </p:cNvPr>
          <p:cNvSpPr txBox="1"/>
          <p:nvPr/>
        </p:nvSpPr>
        <p:spPr>
          <a:xfrm>
            <a:off x="2886625" y="3748509"/>
            <a:ext cx="6418745"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a:solidFill>
                  <a:schemeClr val="bg1"/>
                </a:solidFill>
                <a:latin typeface="Century Schoolbook" panose="02040604050505020304" pitchFamily="18" charset="0"/>
              </a:rPr>
              <a:t>Purchase price if obtained recently</a:t>
            </a:r>
          </a:p>
        </p:txBody>
      </p:sp>
      <p:sp>
        <p:nvSpPr>
          <p:cNvPr id="9" name="TextBox 8">
            <a:extLst>
              <a:ext uri="{FF2B5EF4-FFF2-40B4-BE49-F238E27FC236}">
                <a16:creationId xmlns:a16="http://schemas.microsoft.com/office/drawing/2014/main" id="{79866ABB-08EE-15A5-8F7F-F29676727CCC}"/>
              </a:ext>
            </a:extLst>
          </p:cNvPr>
          <p:cNvSpPr txBox="1"/>
          <p:nvPr/>
        </p:nvSpPr>
        <p:spPr>
          <a:xfrm>
            <a:off x="2886625" y="4422528"/>
            <a:ext cx="6329402"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Century Schoolbook" panose="02040604050505020304" pitchFamily="18" charset="0"/>
              </a:rPr>
              <a:t>Sales of comparable homes in your neighborhood</a:t>
            </a:r>
          </a:p>
        </p:txBody>
      </p:sp>
      <p:sp>
        <p:nvSpPr>
          <p:cNvPr id="10" name="TextBox 9">
            <a:extLst>
              <a:ext uri="{FF2B5EF4-FFF2-40B4-BE49-F238E27FC236}">
                <a16:creationId xmlns:a16="http://schemas.microsoft.com/office/drawing/2014/main" id="{B6C5C3D3-E223-C70C-3BF8-981CC5CE5A5F}"/>
              </a:ext>
            </a:extLst>
          </p:cNvPr>
          <p:cNvSpPr txBox="1"/>
          <p:nvPr/>
        </p:nvSpPr>
        <p:spPr>
          <a:xfrm>
            <a:off x="2886625" y="5527434"/>
            <a:ext cx="6543779"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a:solidFill>
                  <a:schemeClr val="bg1"/>
                </a:solidFill>
                <a:latin typeface="Century Schoolbook" panose="02040604050505020304" pitchFamily="18" charset="0"/>
              </a:rPr>
              <a:t>6 Copies for the ARB and appraiser</a:t>
            </a:r>
          </a:p>
        </p:txBody>
      </p:sp>
    </p:spTree>
    <p:extLst>
      <p:ext uri="{BB962C8B-B14F-4D97-AF65-F5344CB8AC3E}">
        <p14:creationId xmlns:p14="http://schemas.microsoft.com/office/powerpoint/2010/main" val="166708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25C7D-9F50-CA30-2B04-A9F6E41F1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7E95B76-4F12-5627-E0BB-7944B03E071F}"/>
              </a:ext>
            </a:extLst>
          </p:cNvPr>
          <p:cNvSpPr txBox="1"/>
          <p:nvPr/>
        </p:nvSpPr>
        <p:spPr>
          <a:xfrm>
            <a:off x="998290" y="595618"/>
            <a:ext cx="10200228" cy="1015663"/>
          </a:xfrm>
          <a:prstGeom prst="rect">
            <a:avLst/>
          </a:prstGeom>
          <a:noFill/>
        </p:spPr>
        <p:txBody>
          <a:bodyPr wrap="none" rtlCol="0">
            <a:spAutoFit/>
          </a:bodyPr>
          <a:lstStyle/>
          <a:p>
            <a:r>
              <a:rPr lang="en-US" sz="6000" dirty="0">
                <a:solidFill>
                  <a:schemeClr val="bg1"/>
                </a:solidFill>
                <a:latin typeface="Century Schoolbook" panose="02040604050505020304" pitchFamily="18" charset="0"/>
              </a:rPr>
              <a:t>What Does Not Effect Value</a:t>
            </a:r>
          </a:p>
        </p:txBody>
      </p:sp>
      <p:sp>
        <p:nvSpPr>
          <p:cNvPr id="7" name="TextBox 6">
            <a:extLst>
              <a:ext uri="{FF2B5EF4-FFF2-40B4-BE49-F238E27FC236}">
                <a16:creationId xmlns:a16="http://schemas.microsoft.com/office/drawing/2014/main" id="{F6BB320C-D10D-36C9-6188-D07738CEB102}"/>
              </a:ext>
            </a:extLst>
          </p:cNvPr>
          <p:cNvSpPr txBox="1"/>
          <p:nvPr/>
        </p:nvSpPr>
        <p:spPr>
          <a:xfrm>
            <a:off x="342450" y="1920482"/>
            <a:ext cx="11074731" cy="4708981"/>
          </a:xfrm>
          <a:prstGeom prst="rect">
            <a:avLst/>
          </a:prstGeom>
          <a:noFill/>
        </p:spPr>
        <p:txBody>
          <a:bodyPr wrap="square" rtlCol="0">
            <a:spAutoFit/>
          </a:bodyPr>
          <a:lstStyle/>
          <a:p>
            <a:pPr marL="2286000" lvl="4" indent="-457200">
              <a:buFont typeface="Arial" panose="020B0604020202020204" pitchFamily="34" charset="0"/>
              <a:buChar char="•"/>
            </a:pPr>
            <a:r>
              <a:rPr lang="en-US" sz="3000" dirty="0">
                <a:solidFill>
                  <a:schemeClr val="bg1"/>
                </a:solidFill>
                <a:latin typeface="Century Schoolbook" panose="02040604050505020304" pitchFamily="18" charset="0"/>
              </a:rPr>
              <a:t>Driveways</a:t>
            </a:r>
          </a:p>
          <a:p>
            <a:pPr marL="2286000" lvl="4" indent="-457200">
              <a:buFont typeface="Arial" panose="020B0604020202020204" pitchFamily="34" charset="0"/>
              <a:buChar char="•"/>
            </a:pPr>
            <a:endParaRPr lang="en-US" sz="3000" dirty="0">
              <a:solidFill>
                <a:schemeClr val="bg1"/>
              </a:solidFill>
              <a:latin typeface="Century Schoolbook" panose="02040604050505020304" pitchFamily="18" charset="0"/>
            </a:endParaRPr>
          </a:p>
          <a:p>
            <a:pPr marL="2286000" lvl="4" indent="-457200">
              <a:buFont typeface="Arial" panose="020B0604020202020204" pitchFamily="34" charset="0"/>
              <a:buChar char="•"/>
            </a:pPr>
            <a:r>
              <a:rPr lang="en-US" sz="3000" dirty="0">
                <a:solidFill>
                  <a:schemeClr val="bg1"/>
                </a:solidFill>
                <a:latin typeface="Century Schoolbook" panose="02040604050505020304" pitchFamily="18" charset="0"/>
              </a:rPr>
              <a:t>Sidewalks </a:t>
            </a:r>
          </a:p>
          <a:p>
            <a:pPr marL="2286000" lvl="4" indent="-457200">
              <a:buFont typeface="Arial" panose="020B0604020202020204" pitchFamily="34" charset="0"/>
              <a:buChar char="•"/>
            </a:pPr>
            <a:endParaRPr lang="en-US" sz="3000" dirty="0">
              <a:solidFill>
                <a:schemeClr val="bg1"/>
              </a:solidFill>
              <a:latin typeface="Century Schoolbook" panose="02040604050505020304" pitchFamily="18" charset="0"/>
            </a:endParaRPr>
          </a:p>
          <a:p>
            <a:pPr marL="2286000" lvl="4" indent="-457200">
              <a:buFont typeface="Arial" panose="020B0604020202020204" pitchFamily="34" charset="0"/>
              <a:buChar char="•"/>
            </a:pPr>
            <a:r>
              <a:rPr lang="en-US" sz="3000" dirty="0">
                <a:solidFill>
                  <a:schemeClr val="bg1"/>
                </a:solidFill>
                <a:latin typeface="Century Schoolbook" panose="02040604050505020304" pitchFamily="18" charset="0"/>
              </a:rPr>
              <a:t>Fences</a:t>
            </a:r>
          </a:p>
          <a:p>
            <a:pPr marL="2286000" lvl="4" indent="-457200">
              <a:buFont typeface="Arial" panose="020B0604020202020204" pitchFamily="34" charset="0"/>
              <a:buChar char="•"/>
            </a:pPr>
            <a:endParaRPr lang="en-US" sz="3000" dirty="0">
              <a:solidFill>
                <a:schemeClr val="bg1"/>
              </a:solidFill>
              <a:latin typeface="Century Schoolbook" panose="02040604050505020304" pitchFamily="18" charset="0"/>
            </a:endParaRPr>
          </a:p>
          <a:p>
            <a:pPr marL="2286000" lvl="4" indent="-457200">
              <a:buFont typeface="Arial" panose="020B0604020202020204" pitchFamily="34" charset="0"/>
              <a:buChar char="•"/>
            </a:pPr>
            <a:r>
              <a:rPr lang="en-US" sz="3000" dirty="0">
                <a:solidFill>
                  <a:schemeClr val="bg1"/>
                </a:solidFill>
                <a:latin typeface="Century Schoolbook" panose="02040604050505020304" pitchFamily="18" charset="0"/>
              </a:rPr>
              <a:t>Landscaping</a:t>
            </a:r>
          </a:p>
          <a:p>
            <a:pPr marL="2286000" lvl="4" indent="-457200">
              <a:buFont typeface="Arial" panose="020B0604020202020204" pitchFamily="34" charset="0"/>
              <a:buChar char="•"/>
            </a:pPr>
            <a:endParaRPr lang="en-US" sz="3000" dirty="0">
              <a:solidFill>
                <a:schemeClr val="bg1"/>
              </a:solidFill>
              <a:latin typeface="Century Schoolbook" panose="02040604050505020304" pitchFamily="18" charset="0"/>
            </a:endParaRPr>
          </a:p>
          <a:p>
            <a:pPr marL="2286000" lvl="4" indent="-457200">
              <a:buFont typeface="Arial" panose="020B0604020202020204" pitchFamily="34" charset="0"/>
              <a:buChar char="•"/>
            </a:pPr>
            <a:r>
              <a:rPr lang="en-US" sz="3000" dirty="0">
                <a:solidFill>
                  <a:schemeClr val="bg1"/>
                </a:solidFill>
                <a:latin typeface="Century Schoolbook" panose="02040604050505020304" pitchFamily="18" charset="0"/>
              </a:rPr>
              <a:t>Standard Maintenance Items</a:t>
            </a:r>
          </a:p>
          <a:p>
            <a:pPr lvl="5"/>
            <a:endParaRPr lang="en-US" sz="30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218251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A72CA4-7652-9F09-8E07-538227858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B0A5217A-92D2-4038-2B02-02BAEA80C15D}"/>
              </a:ext>
            </a:extLst>
          </p:cNvPr>
          <p:cNvPicPr>
            <a:picLocks noChangeAspect="1"/>
          </p:cNvPicPr>
          <p:nvPr/>
        </p:nvPicPr>
        <p:blipFill rotWithShape="1">
          <a:blip r:embed="rId4">
            <a:extLst>
              <a:ext uri="{28A0092B-C50C-407E-A947-70E740481C1C}">
                <a14:useLocalDpi xmlns:a14="http://schemas.microsoft.com/office/drawing/2010/main" val="0"/>
              </a:ext>
            </a:extLst>
          </a:blip>
          <a:srcRect r="3243"/>
          <a:stretch/>
        </p:blipFill>
        <p:spPr>
          <a:xfrm>
            <a:off x="1715192" y="0"/>
            <a:ext cx="8510988" cy="6858000"/>
          </a:xfrm>
          <a:prstGeom prst="rect">
            <a:avLst/>
          </a:prstGeom>
        </p:spPr>
      </p:pic>
      <p:sp>
        <p:nvSpPr>
          <p:cNvPr id="9" name="Rectangle 8">
            <a:extLst>
              <a:ext uri="{FF2B5EF4-FFF2-40B4-BE49-F238E27FC236}">
                <a16:creationId xmlns:a16="http://schemas.microsoft.com/office/drawing/2014/main" id="{A33A3AA4-6799-32A3-C718-D7C952507CF8}"/>
              </a:ext>
            </a:extLst>
          </p:cNvPr>
          <p:cNvSpPr/>
          <p:nvPr/>
        </p:nvSpPr>
        <p:spPr>
          <a:xfrm>
            <a:off x="1715192" y="6434356"/>
            <a:ext cx="1959186" cy="423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06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28D6E7-EFF2-25DE-5261-B6D374FBE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D496608-7EC3-1074-4599-D969A7E43288}"/>
              </a:ext>
            </a:extLst>
          </p:cNvPr>
          <p:cNvSpPr txBox="1"/>
          <p:nvPr/>
        </p:nvSpPr>
        <p:spPr>
          <a:xfrm>
            <a:off x="1712752" y="1382286"/>
            <a:ext cx="8766496" cy="4093428"/>
          </a:xfrm>
          <a:prstGeom prst="rect">
            <a:avLst/>
          </a:prstGeom>
          <a:noFill/>
        </p:spPr>
        <p:txBody>
          <a:bodyPr wrap="square" rtlCol="0">
            <a:spAutoFit/>
          </a:bodyPr>
          <a:lstStyle/>
          <a:p>
            <a:pPr algn="ctr"/>
            <a:r>
              <a:rPr lang="en-US" sz="13000" dirty="0">
                <a:solidFill>
                  <a:schemeClr val="bg1"/>
                </a:solidFill>
                <a:latin typeface="Century Schoolbook" panose="02040604050505020304" pitchFamily="18" charset="0"/>
              </a:rPr>
              <a:t>Protest </a:t>
            </a:r>
          </a:p>
          <a:p>
            <a:pPr algn="ctr"/>
            <a:r>
              <a:rPr lang="en-US" sz="13000" dirty="0">
                <a:solidFill>
                  <a:schemeClr val="bg1"/>
                </a:solidFill>
                <a:latin typeface="Century Schoolbook" panose="02040604050505020304" pitchFamily="18" charset="0"/>
              </a:rPr>
              <a:t>Procedures</a:t>
            </a:r>
          </a:p>
        </p:txBody>
      </p:sp>
    </p:spTree>
    <p:extLst>
      <p:ext uri="{BB962C8B-B14F-4D97-AF65-F5344CB8AC3E}">
        <p14:creationId xmlns:p14="http://schemas.microsoft.com/office/powerpoint/2010/main" val="168547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28D6E7-EFF2-25DE-5261-B6D374FBE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3623C0-7ACB-2FB0-953C-BE02C71954E2}"/>
              </a:ext>
            </a:extLst>
          </p:cNvPr>
          <p:cNvSpPr>
            <a:spLocks noGrp="1"/>
          </p:cNvSpPr>
          <p:nvPr>
            <p:ph type="title"/>
          </p:nvPr>
        </p:nvSpPr>
        <p:spPr/>
        <p:txBody>
          <a:bodyPr>
            <a:normAutofit/>
          </a:bodyPr>
          <a:lstStyle/>
          <a:p>
            <a:pPr algn="ctr"/>
            <a:r>
              <a:rPr lang="en-US" sz="5200" dirty="0">
                <a:solidFill>
                  <a:schemeClr val="bg1"/>
                </a:solidFill>
              </a:rPr>
              <a:t>What Procedures Are New For 2023</a:t>
            </a:r>
          </a:p>
        </p:txBody>
      </p:sp>
      <p:sp>
        <p:nvSpPr>
          <p:cNvPr id="7" name="Content Placeholder 6">
            <a:extLst>
              <a:ext uri="{FF2B5EF4-FFF2-40B4-BE49-F238E27FC236}">
                <a16:creationId xmlns:a16="http://schemas.microsoft.com/office/drawing/2014/main" id="{5205A083-3827-FBE8-1994-3D93391B87E5}"/>
              </a:ext>
            </a:extLst>
          </p:cNvPr>
          <p:cNvSpPr>
            <a:spLocks noGrp="1"/>
          </p:cNvSpPr>
          <p:nvPr>
            <p:ph idx="1"/>
          </p:nvPr>
        </p:nvSpPr>
        <p:spPr/>
        <p:txBody>
          <a:bodyPr>
            <a:normAutofit/>
          </a:bodyPr>
          <a:lstStyle/>
          <a:p>
            <a:pPr marL="1371600"/>
            <a:r>
              <a:rPr lang="en-US" sz="3200" dirty="0">
                <a:solidFill>
                  <a:schemeClr val="bg1"/>
                </a:solidFill>
              </a:rPr>
              <a:t>Informal Process</a:t>
            </a:r>
          </a:p>
          <a:p>
            <a:endParaRPr lang="en-US" sz="3200" dirty="0">
              <a:solidFill>
                <a:schemeClr val="bg1"/>
              </a:solidFill>
            </a:endParaRPr>
          </a:p>
          <a:p>
            <a:pPr marL="1371600"/>
            <a:r>
              <a:rPr lang="en-US" sz="3200" dirty="0">
                <a:solidFill>
                  <a:schemeClr val="bg1"/>
                </a:solidFill>
              </a:rPr>
              <a:t>Expedited Hearings</a:t>
            </a:r>
          </a:p>
          <a:p>
            <a:pPr marL="1371600"/>
            <a:endParaRPr lang="en-US" sz="3200" dirty="0">
              <a:solidFill>
                <a:schemeClr val="bg1"/>
              </a:solidFill>
            </a:endParaRPr>
          </a:p>
          <a:p>
            <a:pPr marL="1371600"/>
            <a:r>
              <a:rPr lang="en-US" sz="3200" dirty="0">
                <a:solidFill>
                  <a:schemeClr val="bg1"/>
                </a:solidFill>
              </a:rPr>
              <a:t>Single Panel Waiver</a:t>
            </a:r>
          </a:p>
          <a:p>
            <a:pPr marL="1371600"/>
            <a:endParaRPr lang="en-US" sz="3200" dirty="0">
              <a:solidFill>
                <a:schemeClr val="bg1"/>
              </a:solidFill>
            </a:endParaRPr>
          </a:p>
          <a:p>
            <a:pPr marL="1371600"/>
            <a:r>
              <a:rPr lang="en-US" sz="3200" dirty="0">
                <a:solidFill>
                  <a:schemeClr val="bg1"/>
                </a:solidFill>
              </a:rPr>
              <a:t>Queuing for formal protest</a:t>
            </a:r>
          </a:p>
          <a:p>
            <a:pPr marL="1371600"/>
            <a:endParaRPr lang="en-US" sz="3200"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329014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28D6E7-EFF2-25DE-5261-B6D374FBE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A7F4E6B-7BDB-0044-2281-5165799243B5}"/>
              </a:ext>
            </a:extLst>
          </p:cNvPr>
          <p:cNvSpPr txBox="1"/>
          <p:nvPr/>
        </p:nvSpPr>
        <p:spPr>
          <a:xfrm>
            <a:off x="1233180" y="1353659"/>
            <a:ext cx="9404059" cy="4524315"/>
          </a:xfrm>
          <a:prstGeom prst="rect">
            <a:avLst/>
          </a:prstGeom>
          <a:noFill/>
        </p:spPr>
        <p:txBody>
          <a:bodyPr wrap="square">
            <a:spAutoFit/>
          </a:bodyPr>
          <a:lstStyle/>
          <a:p>
            <a:r>
              <a:rPr lang="en-US" sz="2400" dirty="0">
                <a:solidFill>
                  <a:schemeClr val="bg1"/>
                </a:solidFill>
              </a:rPr>
              <a:t>For Your Information . . . . . .</a:t>
            </a:r>
            <a:br>
              <a:rPr lang="en-US" sz="2400" dirty="0">
                <a:solidFill>
                  <a:schemeClr val="bg1"/>
                </a:solidFill>
              </a:rPr>
            </a:br>
            <a:r>
              <a:rPr lang="en-US" sz="2400" dirty="0">
                <a:solidFill>
                  <a:schemeClr val="bg1"/>
                </a:solidFill>
              </a:rPr>
              <a:t>Your scheduled appointment is as reflected on the Notice of Hearing. Please note that you are one of five other appointments scheduled for this time period. Please sign in upon your arrival – you will be called on a first-come, first-served basis BY the appraiser assigned </a:t>
            </a:r>
            <a:r>
              <a:rPr lang="en-US" sz="2400">
                <a:solidFill>
                  <a:schemeClr val="bg1"/>
                </a:solidFill>
              </a:rPr>
              <a:t>to you. </a:t>
            </a:r>
            <a:r>
              <a:rPr lang="en-US" sz="2400" dirty="0">
                <a:solidFill>
                  <a:schemeClr val="bg1"/>
                </a:solidFill>
              </a:rPr>
              <a:t>Therefore, your wait time may vary based on how quickly the appraiser completes the previously scheduled appointment. (In the past, wait time varied from 15 minutes to approximately 1 hour and 15 minutes). If you are not present when your name is called, you will be skipped and worked in as time allows. Every effort will be made to see you as quickly as possible. However, we wanted you to know upfront that you should allow enough time for your visit.</a:t>
            </a:r>
          </a:p>
        </p:txBody>
      </p:sp>
    </p:spTree>
    <p:extLst>
      <p:ext uri="{BB962C8B-B14F-4D97-AF65-F5344CB8AC3E}">
        <p14:creationId xmlns:p14="http://schemas.microsoft.com/office/powerpoint/2010/main" val="427917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28D6E7-EFF2-25DE-5261-B6D374FBE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D496608-7EC3-1074-4599-D969A7E43288}"/>
              </a:ext>
            </a:extLst>
          </p:cNvPr>
          <p:cNvSpPr txBox="1"/>
          <p:nvPr/>
        </p:nvSpPr>
        <p:spPr>
          <a:xfrm>
            <a:off x="1712752" y="1382286"/>
            <a:ext cx="8766496" cy="2092881"/>
          </a:xfrm>
          <a:prstGeom prst="rect">
            <a:avLst/>
          </a:prstGeom>
          <a:noFill/>
        </p:spPr>
        <p:txBody>
          <a:bodyPr wrap="square" rtlCol="0">
            <a:spAutoFit/>
          </a:bodyPr>
          <a:lstStyle/>
          <a:p>
            <a:pPr algn="ctr"/>
            <a:r>
              <a:rPr lang="en-US" sz="13000" dirty="0">
                <a:solidFill>
                  <a:schemeClr val="bg1"/>
                </a:solidFill>
                <a:latin typeface="Century Schoolbook" panose="02040604050505020304" pitchFamily="18" charset="0"/>
              </a:rPr>
              <a:t>Questions</a:t>
            </a:r>
          </a:p>
        </p:txBody>
      </p:sp>
    </p:spTree>
    <p:extLst>
      <p:ext uri="{BB962C8B-B14F-4D97-AF65-F5344CB8AC3E}">
        <p14:creationId xmlns:p14="http://schemas.microsoft.com/office/powerpoint/2010/main" val="97717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A0A362-EF8A-A234-570C-D623A363D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7C269F3-0664-2004-0C1F-869A1F87AEA6}"/>
              </a:ext>
            </a:extLst>
          </p:cNvPr>
          <p:cNvSpPr txBox="1"/>
          <p:nvPr/>
        </p:nvSpPr>
        <p:spPr>
          <a:xfrm>
            <a:off x="847288" y="427838"/>
            <a:ext cx="7239699" cy="1015663"/>
          </a:xfrm>
          <a:prstGeom prst="rect">
            <a:avLst/>
          </a:prstGeom>
          <a:noFill/>
        </p:spPr>
        <p:txBody>
          <a:bodyPr wrap="square" rtlCol="0">
            <a:spAutoFit/>
          </a:bodyPr>
          <a:lstStyle/>
          <a:p>
            <a:r>
              <a:rPr lang="en-US" sz="6000" dirty="0">
                <a:solidFill>
                  <a:schemeClr val="bg1"/>
                </a:solidFill>
                <a:latin typeface="Century Schoolbook" panose="02040604050505020304" pitchFamily="18" charset="0"/>
              </a:rPr>
              <a:t>What we will cover</a:t>
            </a:r>
          </a:p>
        </p:txBody>
      </p:sp>
      <p:sp>
        <p:nvSpPr>
          <p:cNvPr id="7" name="TextBox 6">
            <a:extLst>
              <a:ext uri="{FF2B5EF4-FFF2-40B4-BE49-F238E27FC236}">
                <a16:creationId xmlns:a16="http://schemas.microsoft.com/office/drawing/2014/main" id="{11FD569D-B6B3-36F0-92AA-082EDD33E01A}"/>
              </a:ext>
            </a:extLst>
          </p:cNvPr>
          <p:cNvSpPr txBox="1"/>
          <p:nvPr/>
        </p:nvSpPr>
        <p:spPr>
          <a:xfrm>
            <a:off x="7508147" y="711042"/>
            <a:ext cx="697627" cy="707886"/>
          </a:xfrm>
          <a:prstGeom prst="rect">
            <a:avLst/>
          </a:prstGeom>
          <a:noFill/>
        </p:spPr>
        <p:txBody>
          <a:bodyPr wrap="none" rtlCol="0">
            <a:spAutoFit/>
          </a:bodyPr>
          <a:lstStyle/>
          <a:p>
            <a:r>
              <a:rPr lang="en-US" sz="4000" dirty="0">
                <a:solidFill>
                  <a:schemeClr val="bg1"/>
                </a:solidFill>
                <a:latin typeface="Century Schoolbook" panose="02040604050505020304" pitchFamily="18" charset="0"/>
              </a:rPr>
              <a:t>…</a:t>
            </a:r>
          </a:p>
        </p:txBody>
      </p:sp>
      <p:sp>
        <p:nvSpPr>
          <p:cNvPr id="8" name="TextBox 7">
            <a:extLst>
              <a:ext uri="{FF2B5EF4-FFF2-40B4-BE49-F238E27FC236}">
                <a16:creationId xmlns:a16="http://schemas.microsoft.com/office/drawing/2014/main" id="{6F18EB19-EC80-D611-7E36-F4AA3742988C}"/>
              </a:ext>
            </a:extLst>
          </p:cNvPr>
          <p:cNvSpPr txBox="1"/>
          <p:nvPr/>
        </p:nvSpPr>
        <p:spPr>
          <a:xfrm>
            <a:off x="4848836" y="1871339"/>
            <a:ext cx="6394699" cy="4855175"/>
          </a:xfrm>
          <a:prstGeom prst="rect">
            <a:avLst/>
          </a:prstGeom>
          <a:noFill/>
        </p:spPr>
        <p:txBody>
          <a:bodyPr wrap="none" rtlCol="0">
            <a:spAutoFit/>
          </a:bodyPr>
          <a:lstStyle/>
          <a:p>
            <a:r>
              <a:rPr lang="en-US" sz="2800" b="1" dirty="0">
                <a:solidFill>
                  <a:schemeClr val="bg1"/>
                </a:solidFill>
                <a:latin typeface="Century Schoolbook" panose="02040604050505020304" pitchFamily="18" charset="0"/>
              </a:rPr>
              <a:t>Understanding Exemptions</a:t>
            </a:r>
          </a:p>
          <a:p>
            <a:endParaRPr lang="en-US" sz="1400" b="1" dirty="0">
              <a:solidFill>
                <a:schemeClr val="bg1"/>
              </a:solidFill>
              <a:latin typeface="Century Schoolbook" panose="02040604050505020304" pitchFamily="18" charset="0"/>
            </a:endParaRPr>
          </a:p>
          <a:p>
            <a:r>
              <a:rPr lang="en-US" sz="2800" b="1" dirty="0">
                <a:solidFill>
                  <a:schemeClr val="bg1"/>
                </a:solidFill>
                <a:latin typeface="Century Schoolbook" panose="02040604050505020304" pitchFamily="18" charset="0"/>
              </a:rPr>
              <a:t>How to Read Your Notice</a:t>
            </a:r>
          </a:p>
          <a:p>
            <a:endParaRPr lang="en-US" sz="1400" b="1" dirty="0">
              <a:solidFill>
                <a:schemeClr val="bg1"/>
              </a:solidFill>
              <a:latin typeface="Century Schoolbook" panose="02040604050505020304" pitchFamily="18" charset="0"/>
            </a:endParaRPr>
          </a:p>
          <a:p>
            <a:r>
              <a:rPr lang="en-US" sz="2800" b="1" dirty="0">
                <a:solidFill>
                  <a:schemeClr val="bg1"/>
                </a:solidFill>
                <a:latin typeface="Century Schoolbook" panose="02040604050505020304" pitchFamily="18" charset="0"/>
              </a:rPr>
              <a:t>Scheduling an Informal Meeting</a:t>
            </a:r>
          </a:p>
          <a:p>
            <a:endParaRPr lang="en-US" sz="1050" b="1" dirty="0">
              <a:solidFill>
                <a:schemeClr val="bg1"/>
              </a:solidFill>
              <a:latin typeface="Century Schoolbook" panose="02040604050505020304" pitchFamily="18" charset="0"/>
            </a:endParaRPr>
          </a:p>
          <a:p>
            <a:r>
              <a:rPr lang="en-US" sz="2800" b="1" dirty="0">
                <a:solidFill>
                  <a:schemeClr val="bg1"/>
                </a:solidFill>
                <a:latin typeface="Century Schoolbook" panose="02040604050505020304" pitchFamily="18" charset="0"/>
              </a:rPr>
              <a:t>How to File a Protest</a:t>
            </a:r>
          </a:p>
          <a:p>
            <a:endParaRPr lang="en-US" sz="1100" b="1" dirty="0">
              <a:solidFill>
                <a:schemeClr val="bg1"/>
              </a:solidFill>
              <a:latin typeface="Century Schoolbook" panose="02040604050505020304" pitchFamily="18" charset="0"/>
            </a:endParaRPr>
          </a:p>
          <a:p>
            <a:r>
              <a:rPr lang="en-US" sz="2800" b="1" dirty="0">
                <a:solidFill>
                  <a:schemeClr val="bg1"/>
                </a:solidFill>
                <a:latin typeface="Century Schoolbook" panose="02040604050505020304" pitchFamily="18" charset="0"/>
              </a:rPr>
              <a:t>How to Read Your Property Card</a:t>
            </a:r>
          </a:p>
          <a:p>
            <a:endParaRPr lang="en-US" sz="1400" b="1" dirty="0">
              <a:solidFill>
                <a:schemeClr val="bg1"/>
              </a:solidFill>
              <a:latin typeface="Century Schoolbook" panose="02040604050505020304" pitchFamily="18" charset="0"/>
            </a:endParaRPr>
          </a:p>
          <a:p>
            <a:r>
              <a:rPr lang="en-US" sz="2800" b="1" dirty="0">
                <a:solidFill>
                  <a:schemeClr val="bg1"/>
                </a:solidFill>
                <a:latin typeface="Century Schoolbook" panose="02040604050505020304" pitchFamily="18" charset="0"/>
              </a:rPr>
              <a:t>Evidence for a Hearing</a:t>
            </a:r>
          </a:p>
          <a:p>
            <a:endParaRPr lang="en-US" sz="1100" b="1" dirty="0">
              <a:solidFill>
                <a:schemeClr val="bg1"/>
              </a:solidFill>
              <a:latin typeface="Century Schoolbook" panose="02040604050505020304" pitchFamily="18" charset="0"/>
            </a:endParaRPr>
          </a:p>
          <a:p>
            <a:r>
              <a:rPr lang="en-US" sz="2800" b="1" dirty="0">
                <a:solidFill>
                  <a:schemeClr val="bg1"/>
                </a:solidFill>
                <a:latin typeface="Century Schoolbook" panose="02040604050505020304" pitchFamily="18" charset="0"/>
              </a:rPr>
              <a:t>Market Information</a:t>
            </a:r>
          </a:p>
          <a:p>
            <a:endParaRPr lang="en-US" sz="1100" b="1" dirty="0">
              <a:solidFill>
                <a:schemeClr val="bg1"/>
              </a:solidFill>
              <a:latin typeface="Century Schoolbook" panose="02040604050505020304" pitchFamily="18" charset="0"/>
            </a:endParaRPr>
          </a:p>
          <a:p>
            <a:r>
              <a:rPr lang="en-US" sz="2800" b="1" dirty="0">
                <a:solidFill>
                  <a:schemeClr val="bg1"/>
                </a:solidFill>
                <a:latin typeface="Century Schoolbook" panose="02040604050505020304" pitchFamily="18" charset="0"/>
              </a:rPr>
              <a:t>Protest Procedures</a:t>
            </a:r>
          </a:p>
        </p:txBody>
      </p:sp>
    </p:spTree>
    <p:extLst>
      <p:ext uri="{BB962C8B-B14F-4D97-AF65-F5344CB8AC3E}">
        <p14:creationId xmlns:p14="http://schemas.microsoft.com/office/powerpoint/2010/main" val="218715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5473F1-D3B0-AE3B-31D7-4764062C8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5F3BE5B-C66A-86A6-4CE9-EA32A98035C4}"/>
              </a:ext>
            </a:extLst>
          </p:cNvPr>
          <p:cNvSpPr txBox="1"/>
          <p:nvPr/>
        </p:nvSpPr>
        <p:spPr>
          <a:xfrm>
            <a:off x="604008" y="360727"/>
            <a:ext cx="5828840" cy="1323439"/>
          </a:xfrm>
          <a:prstGeom prst="rect">
            <a:avLst/>
          </a:prstGeom>
          <a:noFill/>
        </p:spPr>
        <p:txBody>
          <a:bodyPr wrap="none" rtlCol="0">
            <a:spAutoFit/>
          </a:bodyPr>
          <a:lstStyle/>
          <a:p>
            <a:r>
              <a:rPr lang="en-US" sz="8000" u="sng" dirty="0">
                <a:solidFill>
                  <a:schemeClr val="bg1"/>
                </a:solidFill>
                <a:latin typeface="Century Schoolbook" panose="02040604050505020304" pitchFamily="18" charset="0"/>
              </a:rPr>
              <a:t>Exemptions</a:t>
            </a:r>
          </a:p>
        </p:txBody>
      </p:sp>
      <p:sp>
        <p:nvSpPr>
          <p:cNvPr id="7" name="TextBox 6">
            <a:extLst>
              <a:ext uri="{FF2B5EF4-FFF2-40B4-BE49-F238E27FC236}">
                <a16:creationId xmlns:a16="http://schemas.microsoft.com/office/drawing/2014/main" id="{29159333-F74F-124B-75DB-8BC746FEA4AA}"/>
              </a:ext>
            </a:extLst>
          </p:cNvPr>
          <p:cNvSpPr txBox="1"/>
          <p:nvPr/>
        </p:nvSpPr>
        <p:spPr>
          <a:xfrm>
            <a:off x="2516697" y="2265029"/>
            <a:ext cx="8866530" cy="3416320"/>
          </a:xfrm>
          <a:prstGeom prst="rect">
            <a:avLst/>
          </a:prstGeom>
          <a:noFill/>
        </p:spPr>
        <p:txBody>
          <a:bodyPr wrap="none" rtlCol="0">
            <a:spAutoFit/>
          </a:bodyPr>
          <a:lstStyle/>
          <a:p>
            <a:r>
              <a:rPr lang="en-US" sz="5400" dirty="0">
                <a:solidFill>
                  <a:schemeClr val="bg1"/>
                </a:solidFill>
                <a:latin typeface="Century Schoolbook" panose="02040604050505020304" pitchFamily="18" charset="0"/>
              </a:rPr>
              <a:t>Homestead </a:t>
            </a:r>
          </a:p>
          <a:p>
            <a:r>
              <a:rPr lang="en-US" sz="5400" dirty="0">
                <a:solidFill>
                  <a:schemeClr val="bg1"/>
                </a:solidFill>
                <a:latin typeface="Century Schoolbook" panose="02040604050505020304" pitchFamily="18" charset="0"/>
              </a:rPr>
              <a:t>Over 65</a:t>
            </a:r>
          </a:p>
          <a:p>
            <a:r>
              <a:rPr lang="en-US" sz="5400" dirty="0">
                <a:solidFill>
                  <a:schemeClr val="bg1"/>
                </a:solidFill>
                <a:latin typeface="Century Schoolbook" panose="02040604050505020304" pitchFamily="18" charset="0"/>
              </a:rPr>
              <a:t>Disabled Persons / Veteran</a:t>
            </a:r>
          </a:p>
          <a:p>
            <a:r>
              <a:rPr lang="en-US" sz="5400" dirty="0">
                <a:solidFill>
                  <a:schemeClr val="bg1"/>
                </a:solidFill>
                <a:latin typeface="Century Schoolbook" panose="02040604050505020304" pitchFamily="18" charset="0"/>
              </a:rPr>
              <a:t>Other Exemptions</a:t>
            </a:r>
          </a:p>
        </p:txBody>
      </p:sp>
    </p:spTree>
    <p:extLst>
      <p:ext uri="{BB962C8B-B14F-4D97-AF65-F5344CB8AC3E}">
        <p14:creationId xmlns:p14="http://schemas.microsoft.com/office/powerpoint/2010/main" val="7394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6DBE4B-00D7-7113-A0A0-92FC0F3EB3F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4849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DCE4D-FC50-0D7D-B1A5-AE60C1A9D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19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25C7D-9F50-CA30-2B04-A9F6E41F1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7E95B76-4F12-5627-E0BB-7944B03E071F}"/>
              </a:ext>
            </a:extLst>
          </p:cNvPr>
          <p:cNvSpPr txBox="1"/>
          <p:nvPr/>
        </p:nvSpPr>
        <p:spPr>
          <a:xfrm>
            <a:off x="998290" y="595618"/>
            <a:ext cx="9373079" cy="1015663"/>
          </a:xfrm>
          <a:prstGeom prst="rect">
            <a:avLst/>
          </a:prstGeom>
          <a:noFill/>
        </p:spPr>
        <p:txBody>
          <a:bodyPr wrap="none" rtlCol="0">
            <a:spAutoFit/>
          </a:bodyPr>
          <a:lstStyle/>
          <a:p>
            <a:r>
              <a:rPr lang="en-US" sz="6000" dirty="0">
                <a:solidFill>
                  <a:schemeClr val="bg1"/>
                </a:solidFill>
                <a:latin typeface="Century Schoolbook" panose="02040604050505020304" pitchFamily="18" charset="0"/>
              </a:rPr>
              <a:t>Ways to File Your Protest</a:t>
            </a:r>
          </a:p>
        </p:txBody>
      </p:sp>
      <p:sp>
        <p:nvSpPr>
          <p:cNvPr id="7" name="TextBox 6">
            <a:extLst>
              <a:ext uri="{FF2B5EF4-FFF2-40B4-BE49-F238E27FC236}">
                <a16:creationId xmlns:a16="http://schemas.microsoft.com/office/drawing/2014/main" id="{F6BB320C-D10D-36C9-6188-D07738CEB102}"/>
              </a:ext>
            </a:extLst>
          </p:cNvPr>
          <p:cNvSpPr txBox="1"/>
          <p:nvPr/>
        </p:nvSpPr>
        <p:spPr>
          <a:xfrm>
            <a:off x="359542" y="1894845"/>
            <a:ext cx="5285422" cy="1938992"/>
          </a:xfrm>
          <a:prstGeom prst="rect">
            <a:avLst/>
          </a:prstGeom>
          <a:noFill/>
        </p:spPr>
        <p:txBody>
          <a:bodyPr wrap="none" rtlCol="0">
            <a:spAutoFit/>
          </a:bodyPr>
          <a:lstStyle/>
          <a:p>
            <a:pPr algn="ctr"/>
            <a:r>
              <a:rPr lang="en-US" sz="3000" u="sng" dirty="0">
                <a:solidFill>
                  <a:schemeClr val="bg1"/>
                </a:solidFill>
                <a:latin typeface="Century Schoolbook" panose="02040604050505020304" pitchFamily="18" charset="0"/>
              </a:rPr>
              <a:t>DROP OFF OR MAIL TO:</a:t>
            </a:r>
          </a:p>
          <a:p>
            <a:pPr algn="ctr"/>
            <a:r>
              <a:rPr lang="en-US" sz="3000" dirty="0">
                <a:solidFill>
                  <a:schemeClr val="bg1"/>
                </a:solidFill>
                <a:latin typeface="Century Schoolbook" panose="02040604050505020304" pitchFamily="18" charset="0"/>
              </a:rPr>
              <a:t>VCAD </a:t>
            </a:r>
            <a:r>
              <a:rPr lang="en-US" sz="3000" dirty="0" err="1">
                <a:solidFill>
                  <a:schemeClr val="bg1"/>
                </a:solidFill>
                <a:latin typeface="Century Schoolbook" panose="02040604050505020304" pitchFamily="18" charset="0"/>
              </a:rPr>
              <a:t>attn:</a:t>
            </a:r>
            <a:r>
              <a:rPr lang="en-US" sz="3000" dirty="0">
                <a:solidFill>
                  <a:schemeClr val="bg1"/>
                </a:solidFill>
                <a:latin typeface="Century Schoolbook" panose="02040604050505020304" pitchFamily="18" charset="0"/>
              </a:rPr>
              <a:t> Protest</a:t>
            </a:r>
          </a:p>
          <a:p>
            <a:pPr algn="ctr"/>
            <a:r>
              <a:rPr lang="en-US" sz="3000" dirty="0">
                <a:solidFill>
                  <a:schemeClr val="bg1"/>
                </a:solidFill>
                <a:latin typeface="Century Schoolbook" panose="02040604050505020304" pitchFamily="18" charset="0"/>
              </a:rPr>
              <a:t>2805 N Navarro St. STE 300</a:t>
            </a:r>
          </a:p>
          <a:p>
            <a:pPr algn="ctr"/>
            <a:r>
              <a:rPr lang="en-US" sz="3000" dirty="0">
                <a:solidFill>
                  <a:schemeClr val="bg1"/>
                </a:solidFill>
                <a:latin typeface="Century Schoolbook" panose="02040604050505020304" pitchFamily="18" charset="0"/>
              </a:rPr>
              <a:t>Victoria, Tx 77901</a:t>
            </a:r>
          </a:p>
        </p:txBody>
      </p:sp>
      <p:sp>
        <p:nvSpPr>
          <p:cNvPr id="10" name="TextBox 9">
            <a:extLst>
              <a:ext uri="{FF2B5EF4-FFF2-40B4-BE49-F238E27FC236}">
                <a16:creationId xmlns:a16="http://schemas.microsoft.com/office/drawing/2014/main" id="{7BCCABF1-D0CC-B01A-402B-484332928B30}"/>
              </a:ext>
            </a:extLst>
          </p:cNvPr>
          <p:cNvSpPr txBox="1"/>
          <p:nvPr/>
        </p:nvSpPr>
        <p:spPr>
          <a:xfrm>
            <a:off x="6723085" y="2206899"/>
            <a:ext cx="4711546" cy="1077218"/>
          </a:xfrm>
          <a:prstGeom prst="rect">
            <a:avLst/>
          </a:prstGeom>
          <a:noFill/>
        </p:spPr>
        <p:txBody>
          <a:bodyPr wrap="none" rtlCol="0">
            <a:spAutoFit/>
          </a:bodyPr>
          <a:lstStyle/>
          <a:p>
            <a:pPr algn="ctr"/>
            <a:r>
              <a:rPr lang="en-US" sz="3200" u="sng" dirty="0">
                <a:solidFill>
                  <a:schemeClr val="bg1"/>
                </a:solidFill>
                <a:latin typeface="Century Schoolbook" panose="02040604050505020304" pitchFamily="18" charset="0"/>
              </a:rPr>
              <a:t>EMAIL TO:</a:t>
            </a:r>
          </a:p>
          <a:p>
            <a:pPr algn="ctr"/>
            <a:r>
              <a:rPr lang="en-US" sz="3200" dirty="0">
                <a:solidFill>
                  <a:schemeClr val="bg1"/>
                </a:solidFill>
                <a:latin typeface="Century Schoolbook" panose="02040604050505020304" pitchFamily="18" charset="0"/>
              </a:rPr>
              <a:t>Vcadprotest@gmail.com</a:t>
            </a:r>
          </a:p>
        </p:txBody>
      </p:sp>
      <p:sp>
        <p:nvSpPr>
          <p:cNvPr id="11" name="TextBox 10">
            <a:extLst>
              <a:ext uri="{FF2B5EF4-FFF2-40B4-BE49-F238E27FC236}">
                <a16:creationId xmlns:a16="http://schemas.microsoft.com/office/drawing/2014/main" id="{AFF707E7-4563-5F8E-50CE-4419E7904198}"/>
              </a:ext>
            </a:extLst>
          </p:cNvPr>
          <p:cNvSpPr txBox="1"/>
          <p:nvPr/>
        </p:nvSpPr>
        <p:spPr>
          <a:xfrm>
            <a:off x="3561492" y="4645292"/>
            <a:ext cx="5069016" cy="1569660"/>
          </a:xfrm>
          <a:prstGeom prst="rect">
            <a:avLst/>
          </a:prstGeom>
          <a:noFill/>
        </p:spPr>
        <p:txBody>
          <a:bodyPr wrap="none" rtlCol="0">
            <a:spAutoFit/>
          </a:bodyPr>
          <a:lstStyle/>
          <a:p>
            <a:pPr algn="ctr"/>
            <a:r>
              <a:rPr lang="en-US" sz="3200" u="sng" dirty="0">
                <a:solidFill>
                  <a:schemeClr val="bg1"/>
                </a:solidFill>
                <a:latin typeface="Century Schoolbook" panose="02040604050505020304" pitchFamily="18" charset="0"/>
              </a:rPr>
              <a:t>*ONLINE AT:</a:t>
            </a:r>
          </a:p>
          <a:p>
            <a:pPr algn="ctr"/>
            <a:r>
              <a:rPr lang="en-US" sz="3200" dirty="0">
                <a:solidFill>
                  <a:schemeClr val="bg1"/>
                </a:solidFill>
                <a:latin typeface="Century Schoolbook" panose="02040604050505020304" pitchFamily="18" charset="0"/>
              </a:rPr>
              <a:t>Victoriacad.org</a:t>
            </a:r>
          </a:p>
          <a:p>
            <a:pPr algn="ctr"/>
            <a:r>
              <a:rPr lang="en-US" sz="3200" dirty="0">
                <a:solidFill>
                  <a:schemeClr val="bg1"/>
                </a:solidFill>
                <a:latin typeface="Century Schoolbook" panose="02040604050505020304" pitchFamily="18" charset="0"/>
              </a:rPr>
              <a:t>*only for select properties</a:t>
            </a:r>
          </a:p>
        </p:txBody>
      </p:sp>
    </p:spTree>
    <p:extLst>
      <p:ext uri="{BB962C8B-B14F-4D97-AF65-F5344CB8AC3E}">
        <p14:creationId xmlns:p14="http://schemas.microsoft.com/office/powerpoint/2010/main" val="282044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25C7D-9F50-CA30-2B04-A9F6E41F1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7E95B76-4F12-5627-E0BB-7944B03E071F}"/>
              </a:ext>
            </a:extLst>
          </p:cNvPr>
          <p:cNvSpPr txBox="1"/>
          <p:nvPr/>
        </p:nvSpPr>
        <p:spPr>
          <a:xfrm>
            <a:off x="305562" y="632564"/>
            <a:ext cx="11637056" cy="892552"/>
          </a:xfrm>
          <a:prstGeom prst="rect">
            <a:avLst/>
          </a:prstGeom>
          <a:noFill/>
        </p:spPr>
        <p:txBody>
          <a:bodyPr wrap="square" rtlCol="0">
            <a:spAutoFit/>
          </a:bodyPr>
          <a:lstStyle/>
          <a:p>
            <a:r>
              <a:rPr lang="en-US" sz="5200" dirty="0">
                <a:solidFill>
                  <a:schemeClr val="bg1"/>
                </a:solidFill>
                <a:latin typeface="Century Schoolbook" panose="02040604050505020304" pitchFamily="18" charset="0"/>
              </a:rPr>
              <a:t>How to Fill Out your Protest Form</a:t>
            </a:r>
          </a:p>
        </p:txBody>
      </p:sp>
      <p:pic>
        <p:nvPicPr>
          <p:cNvPr id="3" name="Picture 2">
            <a:extLst>
              <a:ext uri="{FF2B5EF4-FFF2-40B4-BE49-F238E27FC236}">
                <a16:creationId xmlns:a16="http://schemas.microsoft.com/office/drawing/2014/main" id="{E4B7EFCF-F0CB-ED0C-A2F3-43AF824E6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291" y="1525115"/>
            <a:ext cx="9744364" cy="5245139"/>
          </a:xfrm>
          <a:prstGeom prst="rect">
            <a:avLst/>
          </a:prstGeom>
        </p:spPr>
      </p:pic>
    </p:spTree>
    <p:extLst>
      <p:ext uri="{BB962C8B-B14F-4D97-AF65-F5344CB8AC3E}">
        <p14:creationId xmlns:p14="http://schemas.microsoft.com/office/powerpoint/2010/main" val="346802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25C7D-9F50-CA30-2B04-A9F6E41F1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6A1BC7A-F146-21FE-6D42-A11B76652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82" y="665363"/>
            <a:ext cx="11038024" cy="5504527"/>
          </a:xfrm>
          <a:prstGeom prst="rect">
            <a:avLst/>
          </a:prstGeom>
        </p:spPr>
      </p:pic>
    </p:spTree>
    <p:extLst>
      <p:ext uri="{BB962C8B-B14F-4D97-AF65-F5344CB8AC3E}">
        <p14:creationId xmlns:p14="http://schemas.microsoft.com/office/powerpoint/2010/main" val="396886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25C7D-9F50-CA30-2B04-A9F6E41F1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8E2AA26C-65F6-A87E-425B-460D8A5708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964" y="134042"/>
            <a:ext cx="9725891" cy="6558773"/>
          </a:xfrm>
          <a:prstGeom prst="rect">
            <a:avLst/>
          </a:prstGeom>
        </p:spPr>
      </p:pic>
    </p:spTree>
    <p:extLst>
      <p:ext uri="{BB962C8B-B14F-4D97-AF65-F5344CB8AC3E}">
        <p14:creationId xmlns:p14="http://schemas.microsoft.com/office/powerpoint/2010/main" val="2025095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765</Words>
  <Application>Microsoft Office PowerPoint</Application>
  <PresentationFormat>Widescreen</PresentationFormat>
  <Paragraphs>96</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Schoolbook</vt:lpstr>
      <vt:lpstr>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Procedures Are New For 2023</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Celina Garza</dc:creator>
  <cp:lastModifiedBy>Karen Sorrell</cp:lastModifiedBy>
  <cp:revision>11</cp:revision>
  <dcterms:created xsi:type="dcterms:W3CDTF">2023-03-14T14:40:11Z</dcterms:created>
  <dcterms:modified xsi:type="dcterms:W3CDTF">2023-04-06T14:18:10Z</dcterms:modified>
</cp:coreProperties>
</file>