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3800" cy="7556500"/>
  <p:notesSz cx="100838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2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9990" cy="7556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4190" y="877569"/>
            <a:ext cx="9071610" cy="5852160"/>
          </a:xfrm>
          <a:custGeom>
            <a:avLst/>
            <a:gdLst/>
            <a:ahLst/>
            <a:cxnLst/>
            <a:rect l="l" t="t" r="r" b="b"/>
            <a:pathLst>
              <a:path w="9071610" h="5852159">
                <a:moveTo>
                  <a:pt x="9071610" y="0"/>
                </a:moveTo>
                <a:lnTo>
                  <a:pt x="0" y="0"/>
                </a:lnTo>
                <a:lnTo>
                  <a:pt x="0" y="5852159"/>
                </a:lnTo>
                <a:lnTo>
                  <a:pt x="4536440" y="5852159"/>
                </a:lnTo>
                <a:lnTo>
                  <a:pt x="9071610" y="5852159"/>
                </a:lnTo>
                <a:lnTo>
                  <a:pt x="907161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79990" cy="7556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542290"/>
            <a:ext cx="82550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4350" y="3194050"/>
            <a:ext cx="6515100" cy="1870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29889"/>
            <a:ext cx="10079990" cy="1261110"/>
          </a:xfrm>
          <a:custGeom>
            <a:avLst/>
            <a:gdLst/>
            <a:ahLst/>
            <a:cxnLst/>
            <a:rect l="l" t="t" r="r" b="b"/>
            <a:pathLst>
              <a:path w="10079990" h="1261110">
                <a:moveTo>
                  <a:pt x="10079990" y="0"/>
                </a:moveTo>
                <a:lnTo>
                  <a:pt x="0" y="0"/>
                </a:lnTo>
                <a:lnTo>
                  <a:pt x="0" y="1261110"/>
                </a:lnTo>
                <a:lnTo>
                  <a:pt x="5040630" y="1261110"/>
                </a:lnTo>
                <a:lnTo>
                  <a:pt x="10079990" y="1261110"/>
                </a:lnTo>
                <a:lnTo>
                  <a:pt x="1007999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8380" y="2870200"/>
            <a:ext cx="8056245" cy="1320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84150">
              <a:lnSpc>
                <a:spcPts val="4920"/>
              </a:lnSpc>
              <a:spcBef>
                <a:spcPts val="560"/>
              </a:spcBef>
            </a:pPr>
            <a:r>
              <a:rPr dirty="0"/>
              <a:t>HOW</a:t>
            </a:r>
            <a:r>
              <a:rPr spc="-13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FILL</a:t>
            </a:r>
            <a:r>
              <a:rPr spc="-190" dirty="0"/>
              <a:t> </a:t>
            </a:r>
            <a:r>
              <a:rPr dirty="0"/>
              <a:t>OUT</a:t>
            </a:r>
            <a:r>
              <a:rPr spc="-19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1-</a:t>
            </a:r>
            <a:r>
              <a:rPr dirty="0"/>
              <a:t>D-</a:t>
            </a:r>
            <a:r>
              <a:rPr spc="-50" dirty="0"/>
              <a:t>1 </a:t>
            </a:r>
            <a:r>
              <a:rPr spc="-40" dirty="0"/>
              <a:t>AGRICULTURAL</a:t>
            </a:r>
            <a:r>
              <a:rPr spc="-295" dirty="0"/>
              <a:t> </a:t>
            </a:r>
            <a:r>
              <a:rPr spc="-40" dirty="0"/>
              <a:t>APPLICATION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Complete</a:t>
            </a:r>
            <a:r>
              <a:rPr spc="-225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20" dirty="0"/>
              <a:t>4</a:t>
            </a:r>
            <a:r>
              <a:rPr spc="-125" dirty="0"/>
              <a:t> </a:t>
            </a:r>
            <a:r>
              <a:rPr spc="-10" dirty="0"/>
              <a:t>(continued)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324100"/>
            <a:ext cx="9071610" cy="32715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7200" y="5852159"/>
            <a:ext cx="9144000" cy="1113790"/>
          </a:xfrm>
          <a:custGeom>
            <a:avLst/>
            <a:gdLst/>
            <a:ahLst/>
            <a:cxnLst/>
            <a:rect l="l" t="t" r="r" b="b"/>
            <a:pathLst>
              <a:path w="9144000" h="1113790">
                <a:moveTo>
                  <a:pt x="9144000" y="0"/>
                </a:moveTo>
                <a:lnTo>
                  <a:pt x="0" y="0"/>
                </a:lnTo>
                <a:lnTo>
                  <a:pt x="0" y="1113789"/>
                </a:lnTo>
                <a:lnTo>
                  <a:pt x="4572000" y="1113789"/>
                </a:lnTo>
                <a:lnTo>
                  <a:pt x="9144000" y="11137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5863590"/>
            <a:ext cx="8534400" cy="10668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applicable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wish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qualify.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It's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extremely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specific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acreage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equals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acreage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guidance,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comprehensive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list.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47139" y="3665552"/>
          <a:ext cx="7497444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ts val="1545"/>
                        </a:lnSpc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Native</a:t>
                      </a:r>
                      <a:r>
                        <a:rPr sz="1400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Pasture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Cattle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7220" algn="ctr">
                        <a:lnSpc>
                          <a:spcPts val="1545"/>
                        </a:lnSpc>
                      </a:pPr>
                      <a:r>
                        <a:rPr sz="14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Idle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8872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Native/Improved</a:t>
                      </a:r>
                      <a:r>
                        <a:rPr sz="1400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Pasture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Goats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8872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75/25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Native/Improved</a:t>
                      </a:r>
                      <a:r>
                        <a:rPr sz="1400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Pasture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Cattle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88722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75/25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Native/Improved</a:t>
                      </a:r>
                      <a:r>
                        <a:rPr sz="1400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Pasture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Cattle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8872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75/25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ts val="1595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95"/>
                        </a:lnSpc>
                        <a:spcBef>
                          <a:spcPts val="15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Idle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887220" algn="ctr">
                        <a:lnSpc>
                          <a:spcPts val="1595"/>
                        </a:lnSpc>
                        <a:spcBef>
                          <a:spcPts val="155"/>
                        </a:spcBef>
                      </a:pPr>
                      <a:r>
                        <a:rPr sz="14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Complete</a:t>
            </a:r>
            <a:r>
              <a:rPr spc="-225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20" dirty="0"/>
              <a:t>4</a:t>
            </a:r>
            <a:r>
              <a:rPr spc="-125" dirty="0"/>
              <a:t> </a:t>
            </a:r>
            <a:r>
              <a:rPr spc="-10" dirty="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6240" y="1658620"/>
            <a:ext cx="9378950" cy="5500370"/>
            <a:chOff x="396240" y="1658620"/>
            <a:chExt cx="9378950" cy="5500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658620"/>
              <a:ext cx="9071610" cy="2659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120" y="4008120"/>
              <a:ext cx="8525510" cy="13500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640" y="4872990"/>
              <a:ext cx="8525510" cy="135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679" y="5808979"/>
              <a:ext cx="8525510" cy="13500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71600" y="3200400"/>
              <a:ext cx="7315200" cy="1899920"/>
            </a:xfrm>
            <a:custGeom>
              <a:avLst/>
              <a:gdLst/>
              <a:ahLst/>
              <a:cxnLst/>
              <a:rect l="l" t="t" r="r" b="b"/>
              <a:pathLst>
                <a:path w="7315200" h="1899920">
                  <a:moveTo>
                    <a:pt x="7315200" y="0"/>
                  </a:moveTo>
                  <a:lnTo>
                    <a:pt x="0" y="0"/>
                  </a:lnTo>
                  <a:lnTo>
                    <a:pt x="0" y="1899920"/>
                  </a:lnTo>
                  <a:lnTo>
                    <a:pt x="3657600" y="1899920"/>
                  </a:lnTo>
                  <a:lnTo>
                    <a:pt x="7315200" y="1899920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R="5080" algn="ctr">
              <a:lnSpc>
                <a:spcPct val="92800"/>
              </a:lnSpc>
              <a:spcBef>
                <a:spcPts val="375"/>
              </a:spcBef>
            </a:pPr>
            <a:r>
              <a:rPr dirty="0"/>
              <a:t>Only</a:t>
            </a:r>
            <a:r>
              <a:rPr spc="-45" dirty="0"/>
              <a:t> </a:t>
            </a:r>
            <a:r>
              <a:rPr dirty="0"/>
              <a:t>fill</a:t>
            </a:r>
            <a:r>
              <a:rPr spc="-45" dirty="0"/>
              <a:t> </a:t>
            </a:r>
            <a:r>
              <a:rPr dirty="0"/>
              <a:t>out</a:t>
            </a:r>
            <a:r>
              <a:rPr spc="-35" dirty="0"/>
              <a:t> </a:t>
            </a:r>
            <a:r>
              <a:rPr dirty="0"/>
              <a:t>these</a:t>
            </a:r>
            <a:r>
              <a:rPr spc="-35" dirty="0"/>
              <a:t> </a:t>
            </a:r>
            <a:r>
              <a:rPr dirty="0"/>
              <a:t>sections</a:t>
            </a:r>
            <a:r>
              <a:rPr spc="-45" dirty="0"/>
              <a:t> </a:t>
            </a:r>
            <a:r>
              <a:rPr dirty="0"/>
              <a:t>IF</a:t>
            </a:r>
            <a:r>
              <a:rPr spc="-50" dirty="0"/>
              <a:t> </a:t>
            </a:r>
            <a:r>
              <a:rPr spc="-25" dirty="0"/>
              <a:t>you </a:t>
            </a:r>
            <a:r>
              <a:rPr dirty="0"/>
              <a:t>raise</a:t>
            </a:r>
            <a:r>
              <a:rPr spc="-75" dirty="0"/>
              <a:t> </a:t>
            </a:r>
            <a:r>
              <a:rPr dirty="0"/>
              <a:t>livestock,</a:t>
            </a:r>
            <a:r>
              <a:rPr spc="-65" dirty="0"/>
              <a:t> </a:t>
            </a:r>
            <a:r>
              <a:rPr dirty="0"/>
              <a:t>exotics,</a:t>
            </a:r>
            <a:r>
              <a:rPr spc="-65" dirty="0"/>
              <a:t> </a:t>
            </a:r>
            <a:r>
              <a:rPr dirty="0"/>
              <a:t>crops,</a:t>
            </a:r>
            <a:r>
              <a:rPr spc="-65" dirty="0"/>
              <a:t> </a:t>
            </a:r>
            <a:r>
              <a:rPr spc="-25" dirty="0"/>
              <a:t>or </a:t>
            </a:r>
            <a:r>
              <a:rPr dirty="0"/>
              <a:t>other</a:t>
            </a:r>
            <a:r>
              <a:rPr spc="-55" dirty="0"/>
              <a:t> </a:t>
            </a:r>
            <a:r>
              <a:rPr dirty="0"/>
              <a:t>items</a:t>
            </a:r>
            <a:r>
              <a:rPr spc="-45" dirty="0"/>
              <a:t> </a:t>
            </a:r>
            <a:r>
              <a:rPr dirty="0"/>
              <a:t>as</a:t>
            </a:r>
            <a:r>
              <a:rPr spc="-45" dirty="0"/>
              <a:t> </a:t>
            </a:r>
            <a:r>
              <a:rPr dirty="0"/>
              <a:t>applicable.</a:t>
            </a:r>
            <a:r>
              <a:rPr spc="-40" dirty="0"/>
              <a:t> </a:t>
            </a:r>
            <a:r>
              <a:rPr dirty="0"/>
              <a:t>If</a:t>
            </a:r>
            <a:r>
              <a:rPr spc="-40" dirty="0"/>
              <a:t> </a:t>
            </a:r>
            <a:r>
              <a:rPr spc="-25" dirty="0"/>
              <a:t>you </a:t>
            </a:r>
            <a:r>
              <a:rPr dirty="0"/>
              <a:t>don't,</a:t>
            </a:r>
            <a:r>
              <a:rPr spc="-75" dirty="0"/>
              <a:t> </a:t>
            </a:r>
            <a:r>
              <a:rPr dirty="0"/>
              <a:t>leave</a:t>
            </a:r>
            <a:r>
              <a:rPr spc="-55" dirty="0"/>
              <a:t> </a:t>
            </a:r>
            <a:r>
              <a:rPr dirty="0"/>
              <a:t>these</a:t>
            </a:r>
            <a:r>
              <a:rPr spc="-55" dirty="0"/>
              <a:t> </a:t>
            </a:r>
            <a:r>
              <a:rPr dirty="0"/>
              <a:t>sections</a:t>
            </a:r>
            <a:r>
              <a:rPr spc="-60" dirty="0"/>
              <a:t> </a:t>
            </a:r>
            <a:r>
              <a:rPr spc="-10" dirty="0"/>
              <a:t>blank.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Complete</a:t>
            </a:r>
            <a:r>
              <a:rPr spc="-16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70" dirty="0"/>
              <a:t>5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4190" y="2159000"/>
            <a:ext cx="9071610" cy="3604260"/>
            <a:chOff x="504190" y="2159000"/>
            <a:chExt cx="9071610" cy="3604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90" y="2159000"/>
              <a:ext cx="9071610" cy="36042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0740" y="2542540"/>
              <a:ext cx="5486400" cy="182880"/>
            </a:xfrm>
            <a:custGeom>
              <a:avLst/>
              <a:gdLst/>
              <a:ahLst/>
              <a:cxnLst/>
              <a:rect l="l" t="t" r="r" b="b"/>
              <a:pathLst>
                <a:path w="5486400" h="182880">
                  <a:moveTo>
                    <a:pt x="5486400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2743200" y="182880"/>
                  </a:lnTo>
                  <a:lnTo>
                    <a:pt x="5486400" y="18288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99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740" y="2542540"/>
              <a:ext cx="5486400" cy="182880"/>
            </a:xfrm>
            <a:custGeom>
              <a:avLst/>
              <a:gdLst/>
              <a:ahLst/>
              <a:cxnLst/>
              <a:rect l="l" t="t" r="r" b="b"/>
              <a:pathLst>
                <a:path w="5486400" h="182880">
                  <a:moveTo>
                    <a:pt x="2743200" y="182880"/>
                  </a:moveTo>
                  <a:lnTo>
                    <a:pt x="0" y="182880"/>
                  </a:lnTo>
                  <a:lnTo>
                    <a:pt x="0" y="0"/>
                  </a:lnTo>
                  <a:lnTo>
                    <a:pt x="5486400" y="0"/>
                  </a:lnTo>
                  <a:lnTo>
                    <a:pt x="5486400" y="182880"/>
                  </a:lnTo>
                  <a:lnTo>
                    <a:pt x="2743200" y="18288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37540" y="5943600"/>
            <a:ext cx="8778240" cy="1370330"/>
          </a:xfrm>
          <a:custGeom>
            <a:avLst/>
            <a:gdLst/>
            <a:ahLst/>
            <a:cxnLst/>
            <a:rect l="l" t="t" r="r" b="b"/>
            <a:pathLst>
              <a:path w="8778240" h="1370329">
                <a:moveTo>
                  <a:pt x="8778240" y="0"/>
                </a:moveTo>
                <a:lnTo>
                  <a:pt x="0" y="0"/>
                </a:lnTo>
                <a:lnTo>
                  <a:pt x="0" y="1370330"/>
                </a:lnTo>
                <a:lnTo>
                  <a:pt x="4389120" y="1370330"/>
                </a:lnTo>
                <a:lnTo>
                  <a:pt x="8778240" y="1370330"/>
                </a:lnTo>
                <a:lnTo>
                  <a:pt x="877824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5009" y="5955029"/>
            <a:ext cx="8540115" cy="132334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244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currently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wildlife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as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allowed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law.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don't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Parks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Wildlife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Department's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outline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wildlife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plan,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detailed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plan.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delay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denial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application.</a:t>
            </a:r>
            <a:endParaRPr sz="1800">
              <a:latin typeface="Arial"/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C55BC3-16C6-C26B-8474-AF7BC6477D42}"/>
              </a:ext>
            </a:extLst>
          </p:cNvPr>
          <p:cNvCxnSpPr>
            <a:cxnSpLocks/>
          </p:cNvCxnSpPr>
          <p:nvPr/>
        </p:nvCxnSpPr>
        <p:spPr>
          <a:xfrm flipH="1">
            <a:off x="6489700" y="2635250"/>
            <a:ext cx="2765424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Complete</a:t>
            </a:r>
            <a:r>
              <a:rPr spc="-225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20" dirty="0"/>
              <a:t>5</a:t>
            </a:r>
            <a:r>
              <a:rPr spc="-125" dirty="0"/>
              <a:t> </a:t>
            </a:r>
            <a:r>
              <a:rPr spc="-10" dirty="0"/>
              <a:t>(continued)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0" y="1769110"/>
            <a:ext cx="6330950" cy="43840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97280" y="6400800"/>
            <a:ext cx="8046720" cy="858519"/>
          </a:xfrm>
          <a:custGeom>
            <a:avLst/>
            <a:gdLst/>
            <a:ahLst/>
            <a:cxnLst/>
            <a:rect l="l" t="t" r="r" b="b"/>
            <a:pathLst>
              <a:path w="8046720" h="858520">
                <a:moveTo>
                  <a:pt x="8046720" y="0"/>
                </a:moveTo>
                <a:lnTo>
                  <a:pt x="0" y="0"/>
                </a:lnTo>
                <a:lnTo>
                  <a:pt x="0" y="858519"/>
                </a:lnTo>
                <a:lnTo>
                  <a:pt x="4023359" y="858519"/>
                </a:lnTo>
                <a:lnTo>
                  <a:pt x="8046720" y="858519"/>
                </a:lnTo>
                <a:lnTo>
                  <a:pt x="804672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4750" y="6412229"/>
            <a:ext cx="7847330" cy="8115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algn="just">
              <a:lnSpc>
                <a:spcPct val="93300"/>
              </a:lnSpc>
              <a:spcBef>
                <a:spcPts val="244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Again,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purposes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outlined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here.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qualifications,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simply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“Yes”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“No”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applicable.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Complete</a:t>
            </a:r>
            <a:r>
              <a:rPr spc="-16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70" dirty="0"/>
              <a:t>6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720339"/>
            <a:ext cx="9071610" cy="17589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8640" y="5885179"/>
            <a:ext cx="9052560" cy="656590"/>
          </a:xfrm>
          <a:custGeom>
            <a:avLst/>
            <a:gdLst/>
            <a:ahLst/>
            <a:cxnLst/>
            <a:rect l="l" t="t" r="r" b="b"/>
            <a:pathLst>
              <a:path w="9052560" h="656590">
                <a:moveTo>
                  <a:pt x="9052560" y="0"/>
                </a:moveTo>
                <a:lnTo>
                  <a:pt x="0" y="0"/>
                </a:lnTo>
                <a:lnTo>
                  <a:pt x="0" y="656590"/>
                </a:lnTo>
                <a:lnTo>
                  <a:pt x="4526280" y="656590"/>
                </a:lnTo>
                <a:lnTo>
                  <a:pt x="9052560" y="65659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109" y="5892800"/>
            <a:ext cx="872109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Victoria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County does not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currently have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anyone who meets the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qualifications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timber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land.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Therefore,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this section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blank.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Complete</a:t>
            </a:r>
            <a:r>
              <a:rPr spc="-16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70" dirty="0"/>
              <a:t>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371089"/>
            <a:ext cx="9071610" cy="25298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7200" y="5120640"/>
            <a:ext cx="9144000" cy="1882139"/>
          </a:xfrm>
          <a:custGeom>
            <a:avLst/>
            <a:gdLst/>
            <a:ahLst/>
            <a:cxnLst/>
            <a:rect l="l" t="t" r="r" b="b"/>
            <a:pathLst>
              <a:path w="9144000" h="1882140">
                <a:moveTo>
                  <a:pt x="9144000" y="0"/>
                </a:moveTo>
                <a:lnTo>
                  <a:pt x="0" y="0"/>
                </a:lnTo>
                <a:lnTo>
                  <a:pt x="0" y="1882140"/>
                </a:lnTo>
                <a:lnTo>
                  <a:pt x="4572000" y="1882140"/>
                </a:lnTo>
                <a:lnTo>
                  <a:pt x="9144000" y="18821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5132070"/>
            <a:ext cx="8743315" cy="18351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Print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owner's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name.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ranch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trust,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corporation,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entity,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prefers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contact.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title;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i.e.,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owner,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manager,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Executor,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Attorney,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 marL="12700" marR="124460">
              <a:lnSpc>
                <a:spcPts val="202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remainder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owner,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signed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themselves.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823791"/>
            <a:ext cx="8827770" cy="5548955"/>
          </a:xfrm>
          <a:prstGeom prst="rect">
            <a:avLst/>
          </a:prstGeom>
        </p:spPr>
        <p:txBody>
          <a:bodyPr vert="horz" wrap="square" lIns="0" tIns="46990" rIns="0" bIns="0" rtlCol="0" anchor="ctr">
            <a:spAutoFit/>
          </a:bodyPr>
          <a:lstStyle/>
          <a:p>
            <a:pPr marL="12065" marR="5080" algn="ctr">
              <a:lnSpc>
                <a:spcPts val="3660"/>
              </a:lnSpc>
              <a:spcBef>
                <a:spcPts val="370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successfully 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it's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in.</a:t>
            </a:r>
            <a:r>
              <a:rPr sz="32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2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below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lang="en-US" sz="3200" spc="-50" dirty="0">
                <a:solidFill>
                  <a:srgbClr val="FFFFFF"/>
                </a:solidFill>
                <a:latin typeface="Arial"/>
                <a:cs typeface="Arial"/>
              </a:rPr>
              <a:t> or fax it to the number listed below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3200" spc="-30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3660"/>
              </a:lnSpc>
              <a:spcBef>
                <a:spcPts val="370"/>
              </a:spcBef>
            </a:pPr>
            <a:endParaRPr lang="en-US" sz="4000" spc="-305" dirty="0">
              <a:solidFill>
                <a:srgbClr val="FFFFFF"/>
              </a:solidFill>
              <a:highlight>
                <a:srgbClr val="FF0000"/>
              </a:highlight>
              <a:latin typeface="Arial"/>
              <a:cs typeface="Arial"/>
            </a:endParaRPr>
          </a:p>
          <a:p>
            <a:pPr marL="12065" marR="5080" algn="ctr">
              <a:lnSpc>
                <a:spcPts val="3660"/>
              </a:lnSpc>
              <a:spcBef>
                <a:spcPts val="370"/>
              </a:spcBef>
            </a:pPr>
            <a:r>
              <a:rPr lang="en-US" sz="4000" spc="-305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cs typeface="Arial"/>
              </a:rPr>
              <a:t>The deadline to file a timely application is</a:t>
            </a:r>
          </a:p>
          <a:p>
            <a:pPr marL="12065" marR="5080" algn="ctr">
              <a:lnSpc>
                <a:spcPts val="3660"/>
              </a:lnSpc>
              <a:spcBef>
                <a:spcPts val="370"/>
              </a:spcBef>
            </a:pPr>
            <a:r>
              <a:rPr lang="en-US" sz="4000" spc="-305" dirty="0">
                <a:solidFill>
                  <a:srgbClr val="FFFFFF"/>
                </a:solidFill>
                <a:highlight>
                  <a:srgbClr val="FF0000"/>
                </a:highlight>
                <a:latin typeface="Arial"/>
                <a:cs typeface="Arial"/>
              </a:rPr>
              <a:t>the end of April</a:t>
            </a:r>
            <a:endParaRPr lang="en-US" sz="3200" spc="-305" dirty="0">
              <a:solidFill>
                <a:srgbClr val="FFFFFF"/>
              </a:solidFill>
              <a:highlight>
                <a:srgbClr val="FF0000"/>
              </a:highlight>
              <a:latin typeface="Arial"/>
              <a:cs typeface="Arial"/>
            </a:endParaRPr>
          </a:p>
          <a:p>
            <a:pPr marL="12065" marR="5080" algn="ctr">
              <a:lnSpc>
                <a:spcPts val="3660"/>
              </a:lnSpc>
              <a:spcBef>
                <a:spcPts val="370"/>
              </a:spcBef>
            </a:pPr>
            <a:endParaRPr lang="en-US" sz="32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3660"/>
              </a:lnSpc>
              <a:spcBef>
                <a:spcPts val="370"/>
              </a:spcBef>
            </a:pPr>
            <a:r>
              <a:rPr lang="en-US" sz="3200" spc="-10" dirty="0">
                <a:solidFill>
                  <a:srgbClr val="FFFFFF"/>
                </a:solidFill>
                <a:latin typeface="Arial"/>
                <a:cs typeface="Arial"/>
              </a:rPr>
              <a:t>2805 N. Navarro St. Ste. 300</a:t>
            </a:r>
            <a:endParaRPr sz="3200" dirty="0">
              <a:latin typeface="Arial"/>
              <a:cs typeface="Arial"/>
            </a:endParaRPr>
          </a:p>
          <a:p>
            <a:pPr marL="8255" algn="ctr">
              <a:lnSpc>
                <a:spcPts val="3750"/>
              </a:lnSpc>
            </a:pPr>
            <a:r>
              <a:rPr lang="en-US" sz="3200" spc="65" dirty="0">
                <a:solidFill>
                  <a:srgbClr val="FFFFFF"/>
                </a:solidFill>
                <a:latin typeface="Arial"/>
                <a:cs typeface="Arial"/>
              </a:rPr>
              <a:t>Victoria</a:t>
            </a:r>
            <a:r>
              <a:rPr sz="3200" spc="6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60" dirty="0">
                <a:solidFill>
                  <a:srgbClr val="FFFFFF"/>
                </a:solidFill>
                <a:latin typeface="Arial"/>
                <a:cs typeface="Arial"/>
              </a:rPr>
              <a:t>TX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3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sz="3200" spc="-330" dirty="0">
                <a:solidFill>
                  <a:srgbClr val="FFFFFF"/>
                </a:solidFill>
                <a:latin typeface="Arial"/>
                <a:cs typeface="Arial"/>
              </a:rPr>
              <a:t>7901</a:t>
            </a:r>
          </a:p>
          <a:p>
            <a:pPr marL="8255" algn="ctr">
              <a:lnSpc>
                <a:spcPts val="3750"/>
              </a:lnSpc>
            </a:pPr>
            <a:r>
              <a:rPr lang="en-US" sz="3200" spc="-330" dirty="0">
                <a:solidFill>
                  <a:srgbClr val="FFFFFF"/>
                </a:solidFill>
                <a:latin typeface="Arial"/>
                <a:cs typeface="Arial"/>
              </a:rPr>
              <a:t>Fax: 361-578-1662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Fill</a:t>
            </a:r>
            <a:r>
              <a:rPr spc="-155" dirty="0"/>
              <a:t> </a:t>
            </a:r>
            <a:r>
              <a:rPr spc="170" dirty="0"/>
              <a:t>Out</a:t>
            </a:r>
            <a:r>
              <a:rPr spc="-120" dirty="0"/>
              <a:t> </a:t>
            </a:r>
            <a:r>
              <a:rPr lang="en-US" spc="-254" dirty="0"/>
              <a:t>V</a:t>
            </a:r>
            <a:r>
              <a:rPr spc="-254" dirty="0"/>
              <a:t>CAD's</a:t>
            </a:r>
            <a:r>
              <a:rPr spc="-120" dirty="0"/>
              <a:t> </a:t>
            </a:r>
            <a:r>
              <a:rPr spc="160" dirty="0"/>
              <a:t>Info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786379"/>
            <a:ext cx="9071610" cy="234823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68119" y="6033770"/>
            <a:ext cx="7092950" cy="858519"/>
          </a:xfrm>
          <a:custGeom>
            <a:avLst/>
            <a:gdLst/>
            <a:ahLst/>
            <a:cxnLst/>
            <a:rect l="l" t="t" r="r" b="b"/>
            <a:pathLst>
              <a:path w="7092950" h="858520">
                <a:moveTo>
                  <a:pt x="7092950" y="0"/>
                </a:moveTo>
                <a:lnTo>
                  <a:pt x="0" y="0"/>
                </a:lnTo>
                <a:lnTo>
                  <a:pt x="0" y="858519"/>
                </a:lnTo>
                <a:lnTo>
                  <a:pt x="3547109" y="858519"/>
                </a:lnTo>
                <a:lnTo>
                  <a:pt x="7092950" y="858519"/>
                </a:lnTo>
                <a:lnTo>
                  <a:pt x="709295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5589" y="6045200"/>
            <a:ext cx="6894830" cy="8115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244"/>
              </a:spcBef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1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typically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somewhere</a:t>
            </a:r>
            <a:r>
              <a:rPr sz="1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else,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8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Arial"/>
                <a:cs typeface="Arial"/>
              </a:rPr>
              <a:t>out.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9269" y="4254500"/>
            <a:ext cx="1287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>
                <a:latin typeface="Arial"/>
                <a:cs typeface="Arial"/>
              </a:rPr>
              <a:t>361-576-3621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480" y="4254500"/>
            <a:ext cx="475170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Arial"/>
                <a:cs typeface="Arial"/>
              </a:rPr>
              <a:t>Victoria Central Appraisal District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2969260" algn="l"/>
              </a:tabLst>
            </a:pPr>
            <a:r>
              <a:rPr lang="en-US" sz="1500" dirty="0">
                <a:latin typeface="Arial"/>
                <a:cs typeface="Arial"/>
              </a:rPr>
              <a:t>2805</a:t>
            </a:r>
            <a:r>
              <a:rPr lang="en-US" sz="1500" spc="-10" dirty="0">
                <a:latin typeface="Arial"/>
                <a:cs typeface="Arial"/>
              </a:rPr>
              <a:t> N. Navarro St., Ste. 300, Victoria, Texas 77901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0" dirty="0"/>
              <a:t>Read</a:t>
            </a:r>
            <a:r>
              <a:rPr sz="3600" spc="-80" dirty="0"/>
              <a:t> </a:t>
            </a:r>
            <a:r>
              <a:rPr sz="3600" spc="95" dirty="0"/>
              <a:t>the</a:t>
            </a:r>
            <a:r>
              <a:rPr sz="3600" spc="-80" dirty="0"/>
              <a:t> </a:t>
            </a:r>
            <a:r>
              <a:rPr sz="3600" spc="50" dirty="0"/>
              <a:t>Important</a:t>
            </a:r>
            <a:r>
              <a:rPr sz="3600" spc="-90" dirty="0"/>
              <a:t> </a:t>
            </a:r>
            <a:r>
              <a:rPr sz="3600" spc="80" dirty="0"/>
              <a:t>Information</a:t>
            </a:r>
            <a:r>
              <a:rPr sz="3600" spc="-80" dirty="0"/>
              <a:t> </a:t>
            </a:r>
            <a:r>
              <a:rPr sz="3600" spc="-30" dirty="0"/>
              <a:t>Sections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" y="1516380"/>
            <a:ext cx="9056370" cy="5720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Complete</a:t>
            </a:r>
            <a:r>
              <a:rPr spc="-22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70" dirty="0"/>
              <a:t>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979420"/>
            <a:ext cx="9071610" cy="8089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63039" y="4508500"/>
            <a:ext cx="7223759" cy="640080"/>
          </a:xfrm>
          <a:custGeom>
            <a:avLst/>
            <a:gdLst/>
            <a:ahLst/>
            <a:cxnLst/>
            <a:rect l="l" t="t" r="r" b="b"/>
            <a:pathLst>
              <a:path w="7223759" h="640079">
                <a:moveTo>
                  <a:pt x="7223759" y="0"/>
                </a:moveTo>
                <a:lnTo>
                  <a:pt x="0" y="0"/>
                </a:lnTo>
                <a:lnTo>
                  <a:pt x="0" y="640080"/>
                </a:lnTo>
                <a:lnTo>
                  <a:pt x="3611880" y="640080"/>
                </a:lnTo>
                <a:lnTo>
                  <a:pt x="7223759" y="640080"/>
                </a:lnTo>
                <a:lnTo>
                  <a:pt x="7223759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8130" y="4518659"/>
            <a:ext cx="7045959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Simply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write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wish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qualify.</a:t>
            </a:r>
            <a:endParaRPr sz="1800">
              <a:latin typeface="Arial"/>
              <a:cs typeface="Arial"/>
            </a:endParaRPr>
          </a:p>
          <a:p>
            <a:pPr marR="53340" algn="ctr">
              <a:lnSpc>
                <a:spcPts val="2090"/>
              </a:lnSpc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Typically,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480" y="3266440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20" dirty="0">
                <a:latin typeface="Arial"/>
                <a:cs typeface="Arial"/>
              </a:rPr>
              <a:t>2023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Complete</a:t>
            </a:r>
            <a:r>
              <a:rPr spc="-22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565" dirty="0"/>
              <a:t>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829560"/>
            <a:ext cx="9071610" cy="22631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8640" y="5577840"/>
            <a:ext cx="9052560" cy="1793239"/>
          </a:xfrm>
          <a:custGeom>
            <a:avLst/>
            <a:gdLst/>
            <a:ahLst/>
            <a:cxnLst/>
            <a:rect l="l" t="t" r="r" b="b"/>
            <a:pathLst>
              <a:path w="9052560" h="1793240">
                <a:moveTo>
                  <a:pt x="9052560" y="0"/>
                </a:moveTo>
                <a:lnTo>
                  <a:pt x="0" y="0"/>
                </a:lnTo>
                <a:lnTo>
                  <a:pt x="0" y="1793240"/>
                </a:lnTo>
                <a:lnTo>
                  <a:pt x="4526280" y="1793240"/>
                </a:lnTo>
                <a:lnTo>
                  <a:pt x="9052560" y="179324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109" y="5589270"/>
            <a:ext cx="8877935" cy="17475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owner.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ranch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trust,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corporation,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entity,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trust.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mailing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physical address.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 marR="15875">
              <a:lnSpc>
                <a:spcPts val="166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owner's date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 birth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isn't required, but it helps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 make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assistance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qualify.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9269" y="3931920"/>
            <a:ext cx="144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FF0000"/>
                </a:solidFill>
                <a:latin typeface="Arial"/>
                <a:cs typeface="Arial"/>
              </a:rPr>
              <a:t>361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-555-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5555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480" y="3017520"/>
            <a:ext cx="2011680" cy="16090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John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Doe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123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Main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Street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44000"/>
              </a:lnSpc>
              <a:spcBef>
                <a:spcPts val="10"/>
              </a:spcBef>
            </a:pPr>
            <a:r>
              <a:rPr lang="en-US" sz="1800" spc="-10" dirty="0">
                <a:solidFill>
                  <a:srgbClr val="FF0000"/>
                </a:solidFill>
                <a:latin typeface="Arial"/>
                <a:cs typeface="Arial"/>
              </a:rPr>
              <a:t>Victoria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TX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76821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10/11/1951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7106-9978-32B0-79C1-2ED072DC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2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7441-A988-BE68-B91D-C7C49A505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B9304-433E-C111-880F-C1BB10F5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7" y="2237740"/>
            <a:ext cx="8588414" cy="3140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770D7-5FF3-DCCC-2749-005B4B088A71}"/>
              </a:ext>
            </a:extLst>
          </p:cNvPr>
          <p:cNvSpPr txBox="1"/>
          <p:nvPr/>
        </p:nvSpPr>
        <p:spPr>
          <a:xfrm>
            <a:off x="1168400" y="606425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an individual land owner skip this section. If the property is owned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legal entity or you’re submitting this on the behalf of another person, complete this section to identify your legal ability to act on the behalf of the property</a:t>
            </a:r>
          </a:p>
        </p:txBody>
      </p:sp>
    </p:spTree>
    <p:extLst>
      <p:ext uri="{BB962C8B-B14F-4D97-AF65-F5344CB8AC3E}">
        <p14:creationId xmlns:p14="http://schemas.microsoft.com/office/powerpoint/2010/main" val="38121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Complete</a:t>
            </a:r>
            <a:r>
              <a:rPr spc="-16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70" dirty="0"/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630" y="1769110"/>
            <a:ext cx="8887460" cy="43840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5630" y="6333490"/>
            <a:ext cx="8914130" cy="601980"/>
          </a:xfrm>
          <a:custGeom>
            <a:avLst/>
            <a:gdLst/>
            <a:ahLst/>
            <a:cxnLst/>
            <a:rect l="l" t="t" r="r" b="b"/>
            <a:pathLst>
              <a:path w="8914130" h="601979">
                <a:moveTo>
                  <a:pt x="8914130" y="0"/>
                </a:moveTo>
                <a:lnTo>
                  <a:pt x="0" y="0"/>
                </a:lnTo>
                <a:lnTo>
                  <a:pt x="0" y="601980"/>
                </a:lnTo>
                <a:lnTo>
                  <a:pt x="4457700" y="601980"/>
                </a:lnTo>
                <a:lnTo>
                  <a:pt x="8914130" y="601980"/>
                </a:lnTo>
                <a:lnTo>
                  <a:pt x="891413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6343650"/>
            <a:ext cx="846899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pertains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wish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qualify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special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appraisal.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detail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included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accompanying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form.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0789" y="2522220"/>
            <a:ext cx="3199130" cy="2976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r>
              <a:rPr sz="15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A: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MILLER,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Blk: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10,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Lot: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MILLER,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Blk: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10,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Lot: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MILLER,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Blk: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10,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Lot: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B: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ct val="92600"/>
              </a:lnSpc>
            </a:pP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5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&amp; B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RR,</a:t>
            </a:r>
            <a:r>
              <a:rPr sz="15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AB: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267,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SU: 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lang="en-US" sz="1500" dirty="0">
                <a:solidFill>
                  <a:srgbClr val="FF0000"/>
                </a:solidFill>
                <a:latin typeface="Arial"/>
                <a:cs typeface="Arial"/>
              </a:rPr>
              <a:t>VICTORIA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SL,</a:t>
            </a:r>
            <a:r>
              <a:rPr sz="1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AB:</a:t>
            </a:r>
            <a:r>
              <a:rPr sz="15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50,</a:t>
            </a:r>
            <a:r>
              <a:rPr sz="15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SU: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516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lang="en-US" sz="1500" spc="-10" dirty="0">
                <a:solidFill>
                  <a:srgbClr val="FF0000"/>
                </a:solidFill>
                <a:latin typeface="Arial"/>
                <a:cs typeface="Arial"/>
              </a:rPr>
              <a:t>VICTORIA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5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AB:</a:t>
            </a:r>
            <a:r>
              <a:rPr sz="15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647,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SU:</a:t>
            </a:r>
            <a:r>
              <a:rPr sz="15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endParaRPr lang="en-US" sz="1500" spc="-5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92600"/>
              </a:lnSpc>
            </a:pPr>
            <a:r>
              <a:rPr lang="en-US" sz="1500" dirty="0">
                <a:solidFill>
                  <a:srgbClr val="FF0000"/>
                </a:solidFill>
                <a:latin typeface="Arial"/>
                <a:cs typeface="Arial"/>
              </a:rPr>
              <a:t>VICTORIA</a:t>
            </a:r>
            <a:r>
              <a:rPr sz="15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SL,</a:t>
            </a:r>
            <a:r>
              <a:rPr sz="1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AB:</a:t>
            </a:r>
            <a:r>
              <a:rPr sz="15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499,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SU:</a:t>
            </a:r>
            <a:r>
              <a:rPr sz="1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509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5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0000"/>
                </a:solidFill>
                <a:latin typeface="Arial"/>
                <a:cs typeface="Arial"/>
              </a:rPr>
              <a:t>LYKES,</a:t>
            </a:r>
            <a:r>
              <a:rPr sz="15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AB: 1364,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SU:</a:t>
            </a:r>
            <a:r>
              <a:rPr sz="15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0000"/>
                </a:solidFill>
                <a:latin typeface="Arial"/>
                <a:cs typeface="Arial"/>
              </a:rPr>
              <a:t>511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919" y="5626100"/>
            <a:ext cx="2077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R1234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R000001234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840" y="5626100"/>
            <a:ext cx="363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Complete</a:t>
            </a:r>
            <a:r>
              <a:rPr spc="-225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20" dirty="0"/>
              <a:t>3</a:t>
            </a:r>
            <a:r>
              <a:rPr spc="-125" dirty="0"/>
              <a:t> </a:t>
            </a:r>
            <a:r>
              <a:rPr spc="-10" dirty="0"/>
              <a:t>(continued)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713989"/>
            <a:ext cx="9071610" cy="24917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8640" y="5866129"/>
            <a:ext cx="8961120" cy="640080"/>
          </a:xfrm>
          <a:custGeom>
            <a:avLst/>
            <a:gdLst/>
            <a:ahLst/>
            <a:cxnLst/>
            <a:rect l="l" t="t" r="r" b="b"/>
            <a:pathLst>
              <a:path w="8961120" h="640079">
                <a:moveTo>
                  <a:pt x="8961119" y="0"/>
                </a:moveTo>
                <a:lnTo>
                  <a:pt x="0" y="0"/>
                </a:lnTo>
                <a:lnTo>
                  <a:pt x="0" y="640080"/>
                </a:lnTo>
                <a:lnTo>
                  <a:pt x="4480560" y="640080"/>
                </a:lnTo>
                <a:lnTo>
                  <a:pt x="8961119" y="640080"/>
                </a:lnTo>
                <a:lnTo>
                  <a:pt x="8961119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109" y="5876290"/>
            <a:ext cx="838009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“Yes”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“No”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applicable.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dictate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subsequent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sections,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don't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skip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anything.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9259" y="3155950"/>
            <a:ext cx="838835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09659" y="48361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Complete</a:t>
            </a:r>
            <a:r>
              <a:rPr spc="-160" dirty="0"/>
              <a:t> </a:t>
            </a:r>
            <a:r>
              <a:rPr spc="-515" dirty="0"/>
              <a:t>STEP</a:t>
            </a:r>
            <a:r>
              <a:rPr spc="-130" dirty="0"/>
              <a:t> </a:t>
            </a:r>
            <a:r>
              <a:rPr spc="-470" dirty="0"/>
              <a:t>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2066289"/>
            <a:ext cx="9071610" cy="33566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4190" y="5854700"/>
            <a:ext cx="9097010" cy="603250"/>
          </a:xfrm>
          <a:custGeom>
            <a:avLst/>
            <a:gdLst/>
            <a:ahLst/>
            <a:cxnLst/>
            <a:rect l="l" t="t" r="r" b="b"/>
            <a:pathLst>
              <a:path w="9097010" h="603250">
                <a:moveTo>
                  <a:pt x="9097010" y="0"/>
                </a:moveTo>
                <a:lnTo>
                  <a:pt x="0" y="0"/>
                </a:lnTo>
                <a:lnTo>
                  <a:pt x="0" y="603250"/>
                </a:lnTo>
                <a:lnTo>
                  <a:pt x="4547870" y="603250"/>
                </a:lnTo>
                <a:lnTo>
                  <a:pt x="9097010" y="603250"/>
                </a:lnTo>
                <a:lnTo>
                  <a:pt x="909701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0390" y="5866129"/>
            <a:ext cx="8782050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instructions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thoroughly.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qualify,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office.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884</Words>
  <Application>Microsoft Office PowerPoint</Application>
  <PresentationFormat>Custom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HOW TO FILL OUT THE 1-D-1 AGRICULTURAL APPLICATION</vt:lpstr>
      <vt:lpstr>Fill Out VCAD's Info</vt:lpstr>
      <vt:lpstr>Read the Important Information Sections</vt:lpstr>
      <vt:lpstr>Complete STEP 1</vt:lpstr>
      <vt:lpstr>Complete STEP 2</vt:lpstr>
      <vt:lpstr>Step 2 continued</vt:lpstr>
      <vt:lpstr>Complete STEP 3</vt:lpstr>
      <vt:lpstr>Complete STEP 3 (continued)</vt:lpstr>
      <vt:lpstr>Complete STEP 4</vt:lpstr>
      <vt:lpstr>Complete STEP 4 (continued)</vt:lpstr>
      <vt:lpstr>Complete STEP 4 (continued)</vt:lpstr>
      <vt:lpstr>Complete STEP 5</vt:lpstr>
      <vt:lpstr>Complete STEP 5 (continued)</vt:lpstr>
      <vt:lpstr>Complete STEP 6</vt:lpstr>
      <vt:lpstr>Complete STEP 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FILL OUT THE 1-D-1 AGRICULTURAL APPLICATION</dc:title>
  <dc:creator>Karen Sorrell</dc:creator>
  <cp:lastModifiedBy>Karen Sorrell</cp:lastModifiedBy>
  <cp:revision>2</cp:revision>
  <dcterms:created xsi:type="dcterms:W3CDTF">2022-11-07T16:45:18Z</dcterms:created>
  <dcterms:modified xsi:type="dcterms:W3CDTF">2022-11-23T14:58:37Z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2016-07-18T00:00:00Z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5.0</vt:lpwstr>
  </property>
  <property fmtid="{D5CDD505-2E9C-101B-9397-08002B2CF9AE}" pid="5" name="LastSaved">
    <vt:filetime>2016-07-18T00:00:00Z</vt:filetime>
  </property>
</Properties>
</file>