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5" r:id="rId5"/>
    <p:sldId id="266" r:id="rId6"/>
    <p:sldId id="267" r:id="rId7"/>
    <p:sldId id="268" r:id="rId8"/>
    <p:sldId id="269"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71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23E54-FC36-2759-7039-357511F07B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7F0B44-3F47-64B3-85F9-6285CFD497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56489D-0A5B-C949-3DB5-CD0157077119}"/>
              </a:ext>
            </a:extLst>
          </p:cNvPr>
          <p:cNvSpPr>
            <a:spLocks noGrp="1"/>
          </p:cNvSpPr>
          <p:nvPr>
            <p:ph type="dt" sz="half" idx="10"/>
          </p:nvPr>
        </p:nvSpPr>
        <p:spPr/>
        <p:txBody>
          <a:bodyPr/>
          <a:lstStyle/>
          <a:p>
            <a:fld id="{4F68E507-0A7A-4554-8AC7-8CB796A068AF}" type="datetimeFigureOut">
              <a:rPr lang="en-US" smtClean="0"/>
              <a:t>11/4/2022</a:t>
            </a:fld>
            <a:endParaRPr lang="en-US"/>
          </a:p>
        </p:txBody>
      </p:sp>
      <p:sp>
        <p:nvSpPr>
          <p:cNvPr id="5" name="Footer Placeholder 4">
            <a:extLst>
              <a:ext uri="{FF2B5EF4-FFF2-40B4-BE49-F238E27FC236}">
                <a16:creationId xmlns:a16="http://schemas.microsoft.com/office/drawing/2014/main" id="{8CA5F9A1-CCC0-8D17-6EE7-BCFB36481E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EA179-0705-5DC7-465E-E1DC9B6035E5}"/>
              </a:ext>
            </a:extLst>
          </p:cNvPr>
          <p:cNvSpPr>
            <a:spLocks noGrp="1"/>
          </p:cNvSpPr>
          <p:nvPr>
            <p:ph type="sldNum" sz="quarter" idx="12"/>
          </p:nvPr>
        </p:nvSpPr>
        <p:spPr/>
        <p:txBody>
          <a:bodyPr/>
          <a:lstStyle/>
          <a:p>
            <a:fld id="{5BE5E2FD-F515-4A1A-AE45-C787D062F5EB}" type="slidenum">
              <a:rPr lang="en-US" smtClean="0"/>
              <a:t>‹#›</a:t>
            </a:fld>
            <a:endParaRPr lang="en-US"/>
          </a:p>
        </p:txBody>
      </p:sp>
    </p:spTree>
    <p:extLst>
      <p:ext uri="{BB962C8B-B14F-4D97-AF65-F5344CB8AC3E}">
        <p14:creationId xmlns:p14="http://schemas.microsoft.com/office/powerpoint/2010/main" val="1739791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79724-2A15-9E49-D314-4B7988296F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49E337-BCAA-414C-97E3-783B1B040F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4688F9-4795-6EAD-78B8-732FF4A7ACBD}"/>
              </a:ext>
            </a:extLst>
          </p:cNvPr>
          <p:cNvSpPr>
            <a:spLocks noGrp="1"/>
          </p:cNvSpPr>
          <p:nvPr>
            <p:ph type="dt" sz="half" idx="10"/>
          </p:nvPr>
        </p:nvSpPr>
        <p:spPr/>
        <p:txBody>
          <a:bodyPr/>
          <a:lstStyle/>
          <a:p>
            <a:fld id="{4F68E507-0A7A-4554-8AC7-8CB796A068AF}" type="datetimeFigureOut">
              <a:rPr lang="en-US" smtClean="0"/>
              <a:t>11/4/2022</a:t>
            </a:fld>
            <a:endParaRPr lang="en-US"/>
          </a:p>
        </p:txBody>
      </p:sp>
      <p:sp>
        <p:nvSpPr>
          <p:cNvPr id="5" name="Footer Placeholder 4">
            <a:extLst>
              <a:ext uri="{FF2B5EF4-FFF2-40B4-BE49-F238E27FC236}">
                <a16:creationId xmlns:a16="http://schemas.microsoft.com/office/drawing/2014/main" id="{D8C2109D-FAC6-CC03-279C-6B487C67E8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53B89-5388-2CA6-5914-408E184B7539}"/>
              </a:ext>
            </a:extLst>
          </p:cNvPr>
          <p:cNvSpPr>
            <a:spLocks noGrp="1"/>
          </p:cNvSpPr>
          <p:nvPr>
            <p:ph type="sldNum" sz="quarter" idx="12"/>
          </p:nvPr>
        </p:nvSpPr>
        <p:spPr/>
        <p:txBody>
          <a:bodyPr/>
          <a:lstStyle/>
          <a:p>
            <a:fld id="{5BE5E2FD-F515-4A1A-AE45-C787D062F5EB}" type="slidenum">
              <a:rPr lang="en-US" smtClean="0"/>
              <a:t>‹#›</a:t>
            </a:fld>
            <a:endParaRPr lang="en-US"/>
          </a:p>
        </p:txBody>
      </p:sp>
    </p:spTree>
    <p:extLst>
      <p:ext uri="{BB962C8B-B14F-4D97-AF65-F5344CB8AC3E}">
        <p14:creationId xmlns:p14="http://schemas.microsoft.com/office/powerpoint/2010/main" val="2409080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E9905A-517C-A8C4-44E0-B213044E24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1C83A9-CED5-CFB1-70C4-4BE4A8E518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6DD80-329D-CC35-D1A0-C2952CD07699}"/>
              </a:ext>
            </a:extLst>
          </p:cNvPr>
          <p:cNvSpPr>
            <a:spLocks noGrp="1"/>
          </p:cNvSpPr>
          <p:nvPr>
            <p:ph type="dt" sz="half" idx="10"/>
          </p:nvPr>
        </p:nvSpPr>
        <p:spPr/>
        <p:txBody>
          <a:bodyPr/>
          <a:lstStyle/>
          <a:p>
            <a:fld id="{4F68E507-0A7A-4554-8AC7-8CB796A068AF}" type="datetimeFigureOut">
              <a:rPr lang="en-US" smtClean="0"/>
              <a:t>11/4/2022</a:t>
            </a:fld>
            <a:endParaRPr lang="en-US"/>
          </a:p>
        </p:txBody>
      </p:sp>
      <p:sp>
        <p:nvSpPr>
          <p:cNvPr id="5" name="Footer Placeholder 4">
            <a:extLst>
              <a:ext uri="{FF2B5EF4-FFF2-40B4-BE49-F238E27FC236}">
                <a16:creationId xmlns:a16="http://schemas.microsoft.com/office/drawing/2014/main" id="{4BB25B30-861F-FF9C-B253-A626D7F8E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B65542-D868-3059-4772-5F711BF97BE9}"/>
              </a:ext>
            </a:extLst>
          </p:cNvPr>
          <p:cNvSpPr>
            <a:spLocks noGrp="1"/>
          </p:cNvSpPr>
          <p:nvPr>
            <p:ph type="sldNum" sz="quarter" idx="12"/>
          </p:nvPr>
        </p:nvSpPr>
        <p:spPr/>
        <p:txBody>
          <a:bodyPr/>
          <a:lstStyle/>
          <a:p>
            <a:fld id="{5BE5E2FD-F515-4A1A-AE45-C787D062F5EB}" type="slidenum">
              <a:rPr lang="en-US" smtClean="0"/>
              <a:t>‹#›</a:t>
            </a:fld>
            <a:endParaRPr lang="en-US"/>
          </a:p>
        </p:txBody>
      </p:sp>
    </p:spTree>
    <p:extLst>
      <p:ext uri="{BB962C8B-B14F-4D97-AF65-F5344CB8AC3E}">
        <p14:creationId xmlns:p14="http://schemas.microsoft.com/office/powerpoint/2010/main" val="412474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E83F7-9190-593C-E0AC-CE0E8A6531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A14992-1663-2076-CC8B-9519123EEB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B6F738-CFE8-5E48-3190-923B572985B6}"/>
              </a:ext>
            </a:extLst>
          </p:cNvPr>
          <p:cNvSpPr>
            <a:spLocks noGrp="1"/>
          </p:cNvSpPr>
          <p:nvPr>
            <p:ph type="dt" sz="half" idx="10"/>
          </p:nvPr>
        </p:nvSpPr>
        <p:spPr/>
        <p:txBody>
          <a:bodyPr/>
          <a:lstStyle/>
          <a:p>
            <a:fld id="{4F68E507-0A7A-4554-8AC7-8CB796A068AF}" type="datetimeFigureOut">
              <a:rPr lang="en-US" smtClean="0"/>
              <a:t>11/4/2022</a:t>
            </a:fld>
            <a:endParaRPr lang="en-US"/>
          </a:p>
        </p:txBody>
      </p:sp>
      <p:sp>
        <p:nvSpPr>
          <p:cNvPr id="5" name="Footer Placeholder 4">
            <a:extLst>
              <a:ext uri="{FF2B5EF4-FFF2-40B4-BE49-F238E27FC236}">
                <a16:creationId xmlns:a16="http://schemas.microsoft.com/office/drawing/2014/main" id="{4E3A2741-00F0-24CE-C853-9B8C39A398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665DF9-77E7-E296-6E18-2204908A08AC}"/>
              </a:ext>
            </a:extLst>
          </p:cNvPr>
          <p:cNvSpPr>
            <a:spLocks noGrp="1"/>
          </p:cNvSpPr>
          <p:nvPr>
            <p:ph type="sldNum" sz="quarter" idx="12"/>
          </p:nvPr>
        </p:nvSpPr>
        <p:spPr/>
        <p:txBody>
          <a:bodyPr/>
          <a:lstStyle/>
          <a:p>
            <a:fld id="{5BE5E2FD-F515-4A1A-AE45-C787D062F5EB}" type="slidenum">
              <a:rPr lang="en-US" smtClean="0"/>
              <a:t>‹#›</a:t>
            </a:fld>
            <a:endParaRPr lang="en-US"/>
          </a:p>
        </p:txBody>
      </p:sp>
    </p:spTree>
    <p:extLst>
      <p:ext uri="{BB962C8B-B14F-4D97-AF65-F5344CB8AC3E}">
        <p14:creationId xmlns:p14="http://schemas.microsoft.com/office/powerpoint/2010/main" val="68645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34FC-7D57-7ABF-87D6-4FA4DF01F3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BC9438-ADA9-144D-ECA2-81EA9818A3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5E0311-F9CB-F5AA-9C9F-17B5BAA47BB5}"/>
              </a:ext>
            </a:extLst>
          </p:cNvPr>
          <p:cNvSpPr>
            <a:spLocks noGrp="1"/>
          </p:cNvSpPr>
          <p:nvPr>
            <p:ph type="dt" sz="half" idx="10"/>
          </p:nvPr>
        </p:nvSpPr>
        <p:spPr/>
        <p:txBody>
          <a:bodyPr/>
          <a:lstStyle/>
          <a:p>
            <a:fld id="{4F68E507-0A7A-4554-8AC7-8CB796A068AF}" type="datetimeFigureOut">
              <a:rPr lang="en-US" smtClean="0"/>
              <a:t>11/4/2022</a:t>
            </a:fld>
            <a:endParaRPr lang="en-US"/>
          </a:p>
        </p:txBody>
      </p:sp>
      <p:sp>
        <p:nvSpPr>
          <p:cNvPr id="5" name="Footer Placeholder 4">
            <a:extLst>
              <a:ext uri="{FF2B5EF4-FFF2-40B4-BE49-F238E27FC236}">
                <a16:creationId xmlns:a16="http://schemas.microsoft.com/office/drawing/2014/main" id="{D779644E-9BB1-DDE7-8BD1-55A00CA13E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27E03-2D58-E195-2347-E7896E526C50}"/>
              </a:ext>
            </a:extLst>
          </p:cNvPr>
          <p:cNvSpPr>
            <a:spLocks noGrp="1"/>
          </p:cNvSpPr>
          <p:nvPr>
            <p:ph type="sldNum" sz="quarter" idx="12"/>
          </p:nvPr>
        </p:nvSpPr>
        <p:spPr/>
        <p:txBody>
          <a:bodyPr/>
          <a:lstStyle/>
          <a:p>
            <a:fld id="{5BE5E2FD-F515-4A1A-AE45-C787D062F5EB}" type="slidenum">
              <a:rPr lang="en-US" smtClean="0"/>
              <a:t>‹#›</a:t>
            </a:fld>
            <a:endParaRPr lang="en-US"/>
          </a:p>
        </p:txBody>
      </p:sp>
    </p:spTree>
    <p:extLst>
      <p:ext uri="{BB962C8B-B14F-4D97-AF65-F5344CB8AC3E}">
        <p14:creationId xmlns:p14="http://schemas.microsoft.com/office/powerpoint/2010/main" val="102611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41CE-1FCF-2E54-24F3-6CC10D0CBE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AB3C08-ECD5-1DEA-EE1C-88539B9883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6C04C8-10D4-5207-9849-98D28D27E4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F3EBA2-082D-5ECB-607E-2267B7C38039}"/>
              </a:ext>
            </a:extLst>
          </p:cNvPr>
          <p:cNvSpPr>
            <a:spLocks noGrp="1"/>
          </p:cNvSpPr>
          <p:nvPr>
            <p:ph type="dt" sz="half" idx="10"/>
          </p:nvPr>
        </p:nvSpPr>
        <p:spPr/>
        <p:txBody>
          <a:bodyPr/>
          <a:lstStyle/>
          <a:p>
            <a:fld id="{4F68E507-0A7A-4554-8AC7-8CB796A068AF}" type="datetimeFigureOut">
              <a:rPr lang="en-US" smtClean="0"/>
              <a:t>11/4/2022</a:t>
            </a:fld>
            <a:endParaRPr lang="en-US"/>
          </a:p>
        </p:txBody>
      </p:sp>
      <p:sp>
        <p:nvSpPr>
          <p:cNvPr id="6" name="Footer Placeholder 5">
            <a:extLst>
              <a:ext uri="{FF2B5EF4-FFF2-40B4-BE49-F238E27FC236}">
                <a16:creationId xmlns:a16="http://schemas.microsoft.com/office/drawing/2014/main" id="{63C0F931-3810-4689-CC3A-8CA9EE3778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2C2FEF-33DB-634B-A340-C933B8F062B1}"/>
              </a:ext>
            </a:extLst>
          </p:cNvPr>
          <p:cNvSpPr>
            <a:spLocks noGrp="1"/>
          </p:cNvSpPr>
          <p:nvPr>
            <p:ph type="sldNum" sz="quarter" idx="12"/>
          </p:nvPr>
        </p:nvSpPr>
        <p:spPr/>
        <p:txBody>
          <a:bodyPr/>
          <a:lstStyle/>
          <a:p>
            <a:fld id="{5BE5E2FD-F515-4A1A-AE45-C787D062F5EB}" type="slidenum">
              <a:rPr lang="en-US" smtClean="0"/>
              <a:t>‹#›</a:t>
            </a:fld>
            <a:endParaRPr lang="en-US"/>
          </a:p>
        </p:txBody>
      </p:sp>
    </p:spTree>
    <p:extLst>
      <p:ext uri="{BB962C8B-B14F-4D97-AF65-F5344CB8AC3E}">
        <p14:creationId xmlns:p14="http://schemas.microsoft.com/office/powerpoint/2010/main" val="91603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7DD78-CE44-49CB-700C-766554E0CE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895B78-224E-20D0-D7DE-57D39B9F16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C0E31A-756C-1B63-8EBC-8ACB508CE4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B27B5C-EFBE-1D22-7255-EA6F0649DE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E4351C-F52B-8757-CB1D-5310397C3F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46544-D03E-90A6-A317-1A7EE9F81AF6}"/>
              </a:ext>
            </a:extLst>
          </p:cNvPr>
          <p:cNvSpPr>
            <a:spLocks noGrp="1"/>
          </p:cNvSpPr>
          <p:nvPr>
            <p:ph type="dt" sz="half" idx="10"/>
          </p:nvPr>
        </p:nvSpPr>
        <p:spPr/>
        <p:txBody>
          <a:bodyPr/>
          <a:lstStyle/>
          <a:p>
            <a:fld id="{4F68E507-0A7A-4554-8AC7-8CB796A068AF}" type="datetimeFigureOut">
              <a:rPr lang="en-US" smtClean="0"/>
              <a:t>11/4/2022</a:t>
            </a:fld>
            <a:endParaRPr lang="en-US"/>
          </a:p>
        </p:txBody>
      </p:sp>
      <p:sp>
        <p:nvSpPr>
          <p:cNvPr id="8" name="Footer Placeholder 7">
            <a:extLst>
              <a:ext uri="{FF2B5EF4-FFF2-40B4-BE49-F238E27FC236}">
                <a16:creationId xmlns:a16="http://schemas.microsoft.com/office/drawing/2014/main" id="{5209BB31-9EE3-82E2-F3C4-C54DAA5478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AC31E8-5B1B-A11E-F99F-93219C747583}"/>
              </a:ext>
            </a:extLst>
          </p:cNvPr>
          <p:cNvSpPr>
            <a:spLocks noGrp="1"/>
          </p:cNvSpPr>
          <p:nvPr>
            <p:ph type="sldNum" sz="quarter" idx="12"/>
          </p:nvPr>
        </p:nvSpPr>
        <p:spPr/>
        <p:txBody>
          <a:bodyPr/>
          <a:lstStyle/>
          <a:p>
            <a:fld id="{5BE5E2FD-F515-4A1A-AE45-C787D062F5EB}" type="slidenum">
              <a:rPr lang="en-US" smtClean="0"/>
              <a:t>‹#›</a:t>
            </a:fld>
            <a:endParaRPr lang="en-US"/>
          </a:p>
        </p:txBody>
      </p:sp>
    </p:spTree>
    <p:extLst>
      <p:ext uri="{BB962C8B-B14F-4D97-AF65-F5344CB8AC3E}">
        <p14:creationId xmlns:p14="http://schemas.microsoft.com/office/powerpoint/2010/main" val="1003996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6EC0F-C772-1314-9D92-0BDC41D9F8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0BD905-C731-AE47-C7C5-D8926F5B31AA}"/>
              </a:ext>
            </a:extLst>
          </p:cNvPr>
          <p:cNvSpPr>
            <a:spLocks noGrp="1"/>
          </p:cNvSpPr>
          <p:nvPr>
            <p:ph type="dt" sz="half" idx="10"/>
          </p:nvPr>
        </p:nvSpPr>
        <p:spPr/>
        <p:txBody>
          <a:bodyPr/>
          <a:lstStyle/>
          <a:p>
            <a:fld id="{4F68E507-0A7A-4554-8AC7-8CB796A068AF}" type="datetimeFigureOut">
              <a:rPr lang="en-US" smtClean="0"/>
              <a:t>11/4/2022</a:t>
            </a:fld>
            <a:endParaRPr lang="en-US"/>
          </a:p>
        </p:txBody>
      </p:sp>
      <p:sp>
        <p:nvSpPr>
          <p:cNvPr id="4" name="Footer Placeholder 3">
            <a:extLst>
              <a:ext uri="{FF2B5EF4-FFF2-40B4-BE49-F238E27FC236}">
                <a16:creationId xmlns:a16="http://schemas.microsoft.com/office/drawing/2014/main" id="{4AE1EA21-7D70-876D-AC9B-A32A94905D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2D30F2-DA74-0859-CC20-F6CA39FA8782}"/>
              </a:ext>
            </a:extLst>
          </p:cNvPr>
          <p:cNvSpPr>
            <a:spLocks noGrp="1"/>
          </p:cNvSpPr>
          <p:nvPr>
            <p:ph type="sldNum" sz="quarter" idx="12"/>
          </p:nvPr>
        </p:nvSpPr>
        <p:spPr/>
        <p:txBody>
          <a:bodyPr/>
          <a:lstStyle/>
          <a:p>
            <a:fld id="{5BE5E2FD-F515-4A1A-AE45-C787D062F5EB}" type="slidenum">
              <a:rPr lang="en-US" smtClean="0"/>
              <a:t>‹#›</a:t>
            </a:fld>
            <a:endParaRPr lang="en-US"/>
          </a:p>
        </p:txBody>
      </p:sp>
    </p:spTree>
    <p:extLst>
      <p:ext uri="{BB962C8B-B14F-4D97-AF65-F5344CB8AC3E}">
        <p14:creationId xmlns:p14="http://schemas.microsoft.com/office/powerpoint/2010/main" val="1961787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7F5F1F-B377-3067-4271-0611AA6729E0}"/>
              </a:ext>
            </a:extLst>
          </p:cNvPr>
          <p:cNvSpPr>
            <a:spLocks noGrp="1"/>
          </p:cNvSpPr>
          <p:nvPr>
            <p:ph type="dt" sz="half" idx="10"/>
          </p:nvPr>
        </p:nvSpPr>
        <p:spPr/>
        <p:txBody>
          <a:bodyPr/>
          <a:lstStyle/>
          <a:p>
            <a:fld id="{4F68E507-0A7A-4554-8AC7-8CB796A068AF}" type="datetimeFigureOut">
              <a:rPr lang="en-US" smtClean="0"/>
              <a:t>11/4/2022</a:t>
            </a:fld>
            <a:endParaRPr lang="en-US"/>
          </a:p>
        </p:txBody>
      </p:sp>
      <p:sp>
        <p:nvSpPr>
          <p:cNvPr id="3" name="Footer Placeholder 2">
            <a:extLst>
              <a:ext uri="{FF2B5EF4-FFF2-40B4-BE49-F238E27FC236}">
                <a16:creationId xmlns:a16="http://schemas.microsoft.com/office/drawing/2014/main" id="{05761217-07E9-13FB-FC4F-3C2A594642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30818B-D1D6-1DC5-1453-BB9FFE149003}"/>
              </a:ext>
            </a:extLst>
          </p:cNvPr>
          <p:cNvSpPr>
            <a:spLocks noGrp="1"/>
          </p:cNvSpPr>
          <p:nvPr>
            <p:ph type="sldNum" sz="quarter" idx="12"/>
          </p:nvPr>
        </p:nvSpPr>
        <p:spPr/>
        <p:txBody>
          <a:bodyPr/>
          <a:lstStyle/>
          <a:p>
            <a:fld id="{5BE5E2FD-F515-4A1A-AE45-C787D062F5EB}" type="slidenum">
              <a:rPr lang="en-US" smtClean="0"/>
              <a:t>‹#›</a:t>
            </a:fld>
            <a:endParaRPr lang="en-US"/>
          </a:p>
        </p:txBody>
      </p:sp>
    </p:spTree>
    <p:extLst>
      <p:ext uri="{BB962C8B-B14F-4D97-AF65-F5344CB8AC3E}">
        <p14:creationId xmlns:p14="http://schemas.microsoft.com/office/powerpoint/2010/main" val="2530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5599-5D4A-3303-3067-70D48323F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91EF6E-5C3F-AD90-2A7F-0F831C57A3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C6E185-CAF4-332D-3FCC-440BB109C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7B0B85-4C70-E3C2-FD1D-3382E19AEA4D}"/>
              </a:ext>
            </a:extLst>
          </p:cNvPr>
          <p:cNvSpPr>
            <a:spLocks noGrp="1"/>
          </p:cNvSpPr>
          <p:nvPr>
            <p:ph type="dt" sz="half" idx="10"/>
          </p:nvPr>
        </p:nvSpPr>
        <p:spPr/>
        <p:txBody>
          <a:bodyPr/>
          <a:lstStyle/>
          <a:p>
            <a:fld id="{4F68E507-0A7A-4554-8AC7-8CB796A068AF}" type="datetimeFigureOut">
              <a:rPr lang="en-US" smtClean="0"/>
              <a:t>11/4/2022</a:t>
            </a:fld>
            <a:endParaRPr lang="en-US"/>
          </a:p>
        </p:txBody>
      </p:sp>
      <p:sp>
        <p:nvSpPr>
          <p:cNvPr id="6" name="Footer Placeholder 5">
            <a:extLst>
              <a:ext uri="{FF2B5EF4-FFF2-40B4-BE49-F238E27FC236}">
                <a16:creationId xmlns:a16="http://schemas.microsoft.com/office/drawing/2014/main" id="{D0F97994-0EFD-3263-53F9-1FCD42A9AC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56BD57-9AF5-8969-7267-19DA4BBC1107}"/>
              </a:ext>
            </a:extLst>
          </p:cNvPr>
          <p:cNvSpPr>
            <a:spLocks noGrp="1"/>
          </p:cNvSpPr>
          <p:nvPr>
            <p:ph type="sldNum" sz="quarter" idx="12"/>
          </p:nvPr>
        </p:nvSpPr>
        <p:spPr/>
        <p:txBody>
          <a:bodyPr/>
          <a:lstStyle/>
          <a:p>
            <a:fld id="{5BE5E2FD-F515-4A1A-AE45-C787D062F5EB}" type="slidenum">
              <a:rPr lang="en-US" smtClean="0"/>
              <a:t>‹#›</a:t>
            </a:fld>
            <a:endParaRPr lang="en-US"/>
          </a:p>
        </p:txBody>
      </p:sp>
    </p:spTree>
    <p:extLst>
      <p:ext uri="{BB962C8B-B14F-4D97-AF65-F5344CB8AC3E}">
        <p14:creationId xmlns:p14="http://schemas.microsoft.com/office/powerpoint/2010/main" val="94308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76896-018D-3C15-1AC5-4B2A1C9F57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985DF1-0936-84BA-8A46-75FA9C6FB2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7BA135-9BA2-790B-B982-2B4EBDC9C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86B817-58CE-5320-6491-70F70B82D543}"/>
              </a:ext>
            </a:extLst>
          </p:cNvPr>
          <p:cNvSpPr>
            <a:spLocks noGrp="1"/>
          </p:cNvSpPr>
          <p:nvPr>
            <p:ph type="dt" sz="half" idx="10"/>
          </p:nvPr>
        </p:nvSpPr>
        <p:spPr/>
        <p:txBody>
          <a:bodyPr/>
          <a:lstStyle/>
          <a:p>
            <a:fld id="{4F68E507-0A7A-4554-8AC7-8CB796A068AF}" type="datetimeFigureOut">
              <a:rPr lang="en-US" smtClean="0"/>
              <a:t>11/4/2022</a:t>
            </a:fld>
            <a:endParaRPr lang="en-US"/>
          </a:p>
        </p:txBody>
      </p:sp>
      <p:sp>
        <p:nvSpPr>
          <p:cNvPr id="6" name="Footer Placeholder 5">
            <a:extLst>
              <a:ext uri="{FF2B5EF4-FFF2-40B4-BE49-F238E27FC236}">
                <a16:creationId xmlns:a16="http://schemas.microsoft.com/office/drawing/2014/main" id="{58D3302E-B256-9448-B06A-22F2615977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D0D71-EE45-023E-4940-3ADAC095AD83}"/>
              </a:ext>
            </a:extLst>
          </p:cNvPr>
          <p:cNvSpPr>
            <a:spLocks noGrp="1"/>
          </p:cNvSpPr>
          <p:nvPr>
            <p:ph type="sldNum" sz="quarter" idx="12"/>
          </p:nvPr>
        </p:nvSpPr>
        <p:spPr/>
        <p:txBody>
          <a:bodyPr/>
          <a:lstStyle/>
          <a:p>
            <a:fld id="{5BE5E2FD-F515-4A1A-AE45-C787D062F5EB}" type="slidenum">
              <a:rPr lang="en-US" smtClean="0"/>
              <a:t>‹#›</a:t>
            </a:fld>
            <a:endParaRPr lang="en-US"/>
          </a:p>
        </p:txBody>
      </p:sp>
    </p:spTree>
    <p:extLst>
      <p:ext uri="{BB962C8B-B14F-4D97-AF65-F5344CB8AC3E}">
        <p14:creationId xmlns:p14="http://schemas.microsoft.com/office/powerpoint/2010/main" val="1434367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1359F-1E76-8DA6-1A89-D9A2ACACCD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1E82FA-9F32-244A-4A46-5950DDA8EE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209E8A-B3E3-7C14-BE87-CD086EB5DB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8E507-0A7A-4554-8AC7-8CB796A068AF}" type="datetimeFigureOut">
              <a:rPr lang="en-US" smtClean="0"/>
              <a:t>11/4/2022</a:t>
            </a:fld>
            <a:endParaRPr lang="en-US"/>
          </a:p>
        </p:txBody>
      </p:sp>
      <p:sp>
        <p:nvSpPr>
          <p:cNvPr id="5" name="Footer Placeholder 4">
            <a:extLst>
              <a:ext uri="{FF2B5EF4-FFF2-40B4-BE49-F238E27FC236}">
                <a16:creationId xmlns:a16="http://schemas.microsoft.com/office/drawing/2014/main" id="{6E2655FD-8F03-DC24-076E-2DF8E3574F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460DD7-EC43-F5D1-D752-CC6C3BCEFA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5E2FD-F515-4A1A-AE45-C787D062F5EB}" type="slidenum">
              <a:rPr lang="en-US" smtClean="0"/>
              <a:t>‹#›</a:t>
            </a:fld>
            <a:endParaRPr lang="en-US"/>
          </a:p>
        </p:txBody>
      </p:sp>
    </p:spTree>
    <p:extLst>
      <p:ext uri="{BB962C8B-B14F-4D97-AF65-F5344CB8AC3E}">
        <p14:creationId xmlns:p14="http://schemas.microsoft.com/office/powerpoint/2010/main" val="1975538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DF087A2-C5D6-3825-8773-5F4FA7CA97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8000"/>
          </a:xfrm>
        </p:spPr>
      </p:pic>
      <p:sp>
        <p:nvSpPr>
          <p:cNvPr id="2" name="Title 1">
            <a:extLst>
              <a:ext uri="{FF2B5EF4-FFF2-40B4-BE49-F238E27FC236}">
                <a16:creationId xmlns:a16="http://schemas.microsoft.com/office/drawing/2014/main" id="{FAEFDE17-75BF-8726-D0C6-0D0A3AB94748}"/>
              </a:ext>
            </a:extLst>
          </p:cNvPr>
          <p:cNvSpPr>
            <a:spLocks noGrp="1"/>
          </p:cNvSpPr>
          <p:nvPr>
            <p:ph type="title"/>
          </p:nvPr>
        </p:nvSpPr>
        <p:spPr>
          <a:xfrm>
            <a:off x="1402010" y="1461782"/>
            <a:ext cx="9387980" cy="4236439"/>
          </a:xfrm>
        </p:spPr>
        <p:txBody>
          <a:bodyPr>
            <a:normAutofit fontScale="90000"/>
          </a:bodyPr>
          <a:lstStyle/>
          <a:p>
            <a:pPr algn="ctr"/>
            <a:r>
              <a:rPr lang="en-US" sz="8000" dirty="0">
                <a:solidFill>
                  <a:schemeClr val="accent1">
                    <a:lumMod val="50000"/>
                  </a:schemeClr>
                </a:solidFill>
                <a:latin typeface="Baskerville Old Face" panose="02020602080505020303" pitchFamily="18" charset="0"/>
              </a:rPr>
              <a:t>How to complete a Business Personal Property Rendition Form</a:t>
            </a:r>
          </a:p>
        </p:txBody>
      </p:sp>
      <p:pic>
        <p:nvPicPr>
          <p:cNvPr id="6" name="Picture 5">
            <a:extLst>
              <a:ext uri="{FF2B5EF4-FFF2-40B4-BE49-F238E27FC236}">
                <a16:creationId xmlns:a16="http://schemas.microsoft.com/office/drawing/2014/main" id="{B0271DEE-40AF-EC26-7DCA-46280F37B68F}"/>
              </a:ext>
            </a:extLst>
          </p:cNvPr>
          <p:cNvPicPr>
            <a:picLocks noChangeAspect="1"/>
          </p:cNvPicPr>
          <p:nvPr/>
        </p:nvPicPr>
        <p:blipFill rotWithShape="1">
          <a:blip r:embed="rId3">
            <a:extLst>
              <a:ext uri="{28A0092B-C50C-407E-A947-70E740481C1C}">
                <a14:useLocalDpi xmlns:a14="http://schemas.microsoft.com/office/drawing/2010/main" val="0"/>
              </a:ext>
            </a:extLst>
          </a:blip>
          <a:srcRect l="13009" t="27902" r="8314" b="33060"/>
          <a:stretch/>
        </p:blipFill>
        <p:spPr>
          <a:xfrm>
            <a:off x="1" y="1"/>
            <a:ext cx="3305261" cy="922500"/>
          </a:xfrm>
          <a:prstGeom prst="rect">
            <a:avLst/>
          </a:prstGeom>
        </p:spPr>
      </p:pic>
    </p:spTree>
    <p:extLst>
      <p:ext uri="{BB962C8B-B14F-4D97-AF65-F5344CB8AC3E}">
        <p14:creationId xmlns:p14="http://schemas.microsoft.com/office/powerpoint/2010/main" val="2923173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43CD2E99-7E9B-4F3C-FE2B-32B7D897DB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Picture 4">
            <a:extLst>
              <a:ext uri="{FF2B5EF4-FFF2-40B4-BE49-F238E27FC236}">
                <a16:creationId xmlns:a16="http://schemas.microsoft.com/office/drawing/2014/main" id="{B485E78A-D34D-479F-92CA-838A73BE5673}"/>
              </a:ext>
            </a:extLst>
          </p:cNvPr>
          <p:cNvPicPr>
            <a:picLocks noChangeAspect="1"/>
          </p:cNvPicPr>
          <p:nvPr/>
        </p:nvPicPr>
        <p:blipFill rotWithShape="1">
          <a:blip r:embed="rId3">
            <a:extLst>
              <a:ext uri="{28A0092B-C50C-407E-A947-70E740481C1C}">
                <a14:useLocalDpi xmlns:a14="http://schemas.microsoft.com/office/drawing/2010/main" val="0"/>
              </a:ext>
            </a:extLst>
          </a:blip>
          <a:srcRect r="12261" b="13453"/>
          <a:stretch/>
        </p:blipFill>
        <p:spPr>
          <a:xfrm>
            <a:off x="751013" y="2769892"/>
            <a:ext cx="4854811" cy="3025429"/>
          </a:xfrm>
          <a:prstGeom prst="rect">
            <a:avLst/>
          </a:prstGeom>
        </p:spPr>
      </p:pic>
      <p:sp>
        <p:nvSpPr>
          <p:cNvPr id="9" name="TextBox 8">
            <a:extLst>
              <a:ext uri="{FF2B5EF4-FFF2-40B4-BE49-F238E27FC236}">
                <a16:creationId xmlns:a16="http://schemas.microsoft.com/office/drawing/2014/main" id="{693D5A94-98A9-5A1B-1C71-F8491AAA4BB7}"/>
              </a:ext>
            </a:extLst>
          </p:cNvPr>
          <p:cNvSpPr txBox="1"/>
          <p:nvPr/>
        </p:nvSpPr>
        <p:spPr>
          <a:xfrm>
            <a:off x="1059889" y="801069"/>
            <a:ext cx="4237057" cy="523220"/>
          </a:xfrm>
          <a:prstGeom prst="rect">
            <a:avLst/>
          </a:prstGeom>
          <a:noFill/>
        </p:spPr>
        <p:txBody>
          <a:bodyPr wrap="none" rtlCol="0">
            <a:spAutoFit/>
          </a:bodyPr>
          <a:lstStyle/>
          <a:p>
            <a:r>
              <a:rPr lang="en-US" sz="2800" dirty="0">
                <a:solidFill>
                  <a:schemeClr val="accent1">
                    <a:lumMod val="50000"/>
                  </a:schemeClr>
                </a:solidFill>
                <a:latin typeface="Baskerville Old Face" panose="02020602080505020303" pitchFamily="18" charset="0"/>
              </a:rPr>
              <a:t>Step 1: Go to victoriacad.org</a:t>
            </a:r>
          </a:p>
        </p:txBody>
      </p:sp>
      <p:sp>
        <p:nvSpPr>
          <p:cNvPr id="11" name="TextBox 10">
            <a:extLst>
              <a:ext uri="{FF2B5EF4-FFF2-40B4-BE49-F238E27FC236}">
                <a16:creationId xmlns:a16="http://schemas.microsoft.com/office/drawing/2014/main" id="{BE0B762F-537A-3089-9F1D-BAEC0DF63883}"/>
              </a:ext>
            </a:extLst>
          </p:cNvPr>
          <p:cNvSpPr txBox="1"/>
          <p:nvPr/>
        </p:nvSpPr>
        <p:spPr>
          <a:xfrm>
            <a:off x="472341" y="1588320"/>
            <a:ext cx="5424499" cy="954107"/>
          </a:xfrm>
          <a:prstGeom prst="rect">
            <a:avLst/>
          </a:prstGeom>
          <a:noFill/>
        </p:spPr>
        <p:txBody>
          <a:bodyPr wrap="square">
            <a:spAutoFit/>
          </a:bodyPr>
          <a:lstStyle/>
          <a:p>
            <a:pPr algn="ctr"/>
            <a:r>
              <a:rPr lang="en-US" sz="2800" dirty="0">
                <a:solidFill>
                  <a:schemeClr val="accent1">
                    <a:lumMod val="50000"/>
                  </a:schemeClr>
                </a:solidFill>
                <a:latin typeface="Baskerville Old Face" panose="02020602080505020303" pitchFamily="18" charset="0"/>
              </a:rPr>
              <a:t>Step 2: Under the information tab, select Forms</a:t>
            </a:r>
          </a:p>
        </p:txBody>
      </p:sp>
      <p:sp>
        <p:nvSpPr>
          <p:cNvPr id="13" name="TextBox 12">
            <a:extLst>
              <a:ext uri="{FF2B5EF4-FFF2-40B4-BE49-F238E27FC236}">
                <a16:creationId xmlns:a16="http://schemas.microsoft.com/office/drawing/2014/main" id="{B3C5D8DF-BA19-1C3D-655D-8229C2BD2995}"/>
              </a:ext>
            </a:extLst>
          </p:cNvPr>
          <p:cNvSpPr txBox="1"/>
          <p:nvPr/>
        </p:nvSpPr>
        <p:spPr>
          <a:xfrm>
            <a:off x="6902240" y="1372875"/>
            <a:ext cx="4284360" cy="1384995"/>
          </a:xfrm>
          <a:prstGeom prst="rect">
            <a:avLst/>
          </a:prstGeom>
          <a:noFill/>
        </p:spPr>
        <p:txBody>
          <a:bodyPr wrap="square">
            <a:spAutoFit/>
          </a:bodyPr>
          <a:lstStyle/>
          <a:p>
            <a:pPr algn="ctr"/>
            <a:r>
              <a:rPr lang="en-US" sz="2800" dirty="0">
                <a:solidFill>
                  <a:schemeClr val="accent1">
                    <a:lumMod val="50000"/>
                  </a:schemeClr>
                </a:solidFill>
                <a:latin typeface="Baskerville Old Face" panose="02020602080505020303" pitchFamily="18" charset="0"/>
              </a:rPr>
              <a:t>Step 3: Use the Renditions drop down menu to select Personal Property Rendition</a:t>
            </a:r>
          </a:p>
        </p:txBody>
      </p:sp>
      <p:pic>
        <p:nvPicPr>
          <p:cNvPr id="15" name="Picture 14">
            <a:extLst>
              <a:ext uri="{FF2B5EF4-FFF2-40B4-BE49-F238E27FC236}">
                <a16:creationId xmlns:a16="http://schemas.microsoft.com/office/drawing/2014/main" id="{233351C6-D0FC-CE30-F08E-DA6C1180C2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1224" y="3244575"/>
            <a:ext cx="4724400" cy="2019300"/>
          </a:xfrm>
          <a:prstGeom prst="rect">
            <a:avLst/>
          </a:prstGeom>
        </p:spPr>
      </p:pic>
    </p:spTree>
    <p:extLst>
      <p:ext uri="{BB962C8B-B14F-4D97-AF65-F5344CB8AC3E}">
        <p14:creationId xmlns:p14="http://schemas.microsoft.com/office/powerpoint/2010/main" val="1228477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E6A0F73-7B04-F6B5-4840-8C6D0DF571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id="{5F1EDF90-83A0-3482-99BF-71BCF8250B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3823" y="1750651"/>
            <a:ext cx="7264354" cy="1576116"/>
          </a:xfrm>
          <a:prstGeom prst="rect">
            <a:avLst/>
          </a:prstGeom>
        </p:spPr>
      </p:pic>
      <p:sp>
        <p:nvSpPr>
          <p:cNvPr id="10" name="TextBox 9">
            <a:extLst>
              <a:ext uri="{FF2B5EF4-FFF2-40B4-BE49-F238E27FC236}">
                <a16:creationId xmlns:a16="http://schemas.microsoft.com/office/drawing/2014/main" id="{80F82906-BB22-6F28-9EC7-277154A65CF0}"/>
              </a:ext>
            </a:extLst>
          </p:cNvPr>
          <p:cNvSpPr txBox="1"/>
          <p:nvPr/>
        </p:nvSpPr>
        <p:spPr>
          <a:xfrm>
            <a:off x="2573239" y="3426821"/>
            <a:ext cx="7045519" cy="2246769"/>
          </a:xfrm>
          <a:prstGeom prst="rect">
            <a:avLst/>
          </a:prstGeom>
          <a:noFill/>
        </p:spPr>
        <p:txBody>
          <a:bodyPr wrap="none" rtlCol="0">
            <a:spAutoFit/>
          </a:bodyPr>
          <a:lstStyle/>
          <a:p>
            <a:pPr marL="342900" indent="-342900" algn="ctr">
              <a:buFont typeface="+mj-lt"/>
              <a:buAutoNum type="arabicPeriod"/>
            </a:pPr>
            <a:r>
              <a:rPr lang="en-US" sz="2800" dirty="0">
                <a:solidFill>
                  <a:schemeClr val="accent1">
                    <a:lumMod val="50000"/>
                  </a:schemeClr>
                </a:solidFill>
                <a:latin typeface="Baskerville Old Face" panose="02020602080505020303" pitchFamily="18" charset="0"/>
              </a:rPr>
              <a:t>Name of business (DBA) </a:t>
            </a:r>
          </a:p>
          <a:p>
            <a:pPr marL="342900" indent="-342900" algn="ctr">
              <a:buFont typeface="+mj-lt"/>
              <a:buAutoNum type="arabicPeriod"/>
            </a:pPr>
            <a:r>
              <a:rPr lang="en-US" sz="2800" dirty="0">
                <a:solidFill>
                  <a:schemeClr val="accent1">
                    <a:lumMod val="50000"/>
                  </a:schemeClr>
                </a:solidFill>
                <a:latin typeface="Baskerville Old Face" panose="02020602080505020303" pitchFamily="18" charset="0"/>
              </a:rPr>
              <a:t>Name of the business owner(s)</a:t>
            </a:r>
          </a:p>
          <a:p>
            <a:pPr marL="342900" indent="-342900" algn="ctr">
              <a:buFont typeface="+mj-lt"/>
              <a:buAutoNum type="arabicPeriod"/>
            </a:pPr>
            <a:r>
              <a:rPr lang="en-US" sz="2800" dirty="0">
                <a:solidFill>
                  <a:schemeClr val="accent1">
                    <a:lumMod val="50000"/>
                  </a:schemeClr>
                </a:solidFill>
                <a:latin typeface="Baskerville Old Face" panose="02020602080505020303" pitchFamily="18" charset="0"/>
              </a:rPr>
              <a:t>Actual physical location of the property</a:t>
            </a:r>
          </a:p>
          <a:p>
            <a:pPr marL="342900" indent="-342900" algn="ctr">
              <a:buFont typeface="+mj-lt"/>
              <a:buAutoNum type="arabicPeriod"/>
            </a:pPr>
            <a:r>
              <a:rPr lang="en-US" sz="2800" dirty="0">
                <a:solidFill>
                  <a:schemeClr val="accent1">
                    <a:lumMod val="50000"/>
                  </a:schemeClr>
                </a:solidFill>
                <a:latin typeface="Baskerville Old Face" panose="02020602080505020303" pitchFamily="18" charset="0"/>
              </a:rPr>
              <a:t>Contact information for the owner</a:t>
            </a:r>
          </a:p>
          <a:p>
            <a:pPr marL="342900" indent="-342900" algn="ctr">
              <a:buFont typeface="+mj-lt"/>
              <a:buAutoNum type="arabicPeriod"/>
            </a:pPr>
            <a:r>
              <a:rPr lang="en-US" sz="2800" dirty="0">
                <a:solidFill>
                  <a:schemeClr val="accent1">
                    <a:lumMod val="50000"/>
                  </a:schemeClr>
                </a:solidFill>
                <a:latin typeface="Baskerville Old Face" panose="02020602080505020303" pitchFamily="18" charset="0"/>
              </a:rPr>
              <a:t>Check the box for the correct ownership type </a:t>
            </a:r>
          </a:p>
        </p:txBody>
      </p:sp>
      <p:sp>
        <p:nvSpPr>
          <p:cNvPr id="11" name="TextBox 10">
            <a:extLst>
              <a:ext uri="{FF2B5EF4-FFF2-40B4-BE49-F238E27FC236}">
                <a16:creationId xmlns:a16="http://schemas.microsoft.com/office/drawing/2014/main" id="{80AA9A46-7DF7-48FB-307C-EB7D0FC335D6}"/>
              </a:ext>
            </a:extLst>
          </p:cNvPr>
          <p:cNvSpPr txBox="1"/>
          <p:nvPr/>
        </p:nvSpPr>
        <p:spPr>
          <a:xfrm>
            <a:off x="5156477" y="1004266"/>
            <a:ext cx="1879041" cy="646331"/>
          </a:xfrm>
          <a:prstGeom prst="rect">
            <a:avLst/>
          </a:prstGeom>
          <a:noFill/>
        </p:spPr>
        <p:txBody>
          <a:bodyPr wrap="none" rtlCol="0">
            <a:spAutoFit/>
          </a:bodyPr>
          <a:lstStyle/>
          <a:p>
            <a:r>
              <a:rPr lang="en-US" sz="3600" dirty="0">
                <a:solidFill>
                  <a:schemeClr val="accent1">
                    <a:lumMod val="50000"/>
                  </a:schemeClr>
                </a:solidFill>
                <a:latin typeface="Baskerville Old Face" panose="02020602080505020303" pitchFamily="18" charset="0"/>
              </a:rPr>
              <a:t>Section 1</a:t>
            </a:r>
          </a:p>
        </p:txBody>
      </p:sp>
      <p:sp>
        <p:nvSpPr>
          <p:cNvPr id="12" name="Oval 11">
            <a:extLst>
              <a:ext uri="{FF2B5EF4-FFF2-40B4-BE49-F238E27FC236}">
                <a16:creationId xmlns:a16="http://schemas.microsoft.com/office/drawing/2014/main" id="{381DF0E9-4574-9496-3DE4-8444DBDB45A9}"/>
              </a:ext>
            </a:extLst>
          </p:cNvPr>
          <p:cNvSpPr/>
          <p:nvPr/>
        </p:nvSpPr>
        <p:spPr>
          <a:xfrm>
            <a:off x="2337548" y="1998571"/>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1</a:t>
            </a:r>
          </a:p>
        </p:txBody>
      </p:sp>
      <p:sp>
        <p:nvSpPr>
          <p:cNvPr id="13" name="Oval 12">
            <a:extLst>
              <a:ext uri="{FF2B5EF4-FFF2-40B4-BE49-F238E27FC236}">
                <a16:creationId xmlns:a16="http://schemas.microsoft.com/office/drawing/2014/main" id="{FABF0AB7-72D3-A128-C154-8AD4A9074A0C}"/>
              </a:ext>
            </a:extLst>
          </p:cNvPr>
          <p:cNvSpPr/>
          <p:nvPr/>
        </p:nvSpPr>
        <p:spPr>
          <a:xfrm>
            <a:off x="6032862" y="1998571"/>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2</a:t>
            </a:r>
          </a:p>
        </p:txBody>
      </p:sp>
      <p:sp>
        <p:nvSpPr>
          <p:cNvPr id="14" name="Oval 13">
            <a:extLst>
              <a:ext uri="{FF2B5EF4-FFF2-40B4-BE49-F238E27FC236}">
                <a16:creationId xmlns:a16="http://schemas.microsoft.com/office/drawing/2014/main" id="{7F73BB10-8461-B354-E549-CE6FFD5B9C86}"/>
              </a:ext>
            </a:extLst>
          </p:cNvPr>
          <p:cNvSpPr/>
          <p:nvPr/>
        </p:nvSpPr>
        <p:spPr>
          <a:xfrm>
            <a:off x="2337548" y="2294869"/>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3</a:t>
            </a:r>
          </a:p>
        </p:txBody>
      </p:sp>
      <p:sp>
        <p:nvSpPr>
          <p:cNvPr id="15" name="Oval 14">
            <a:extLst>
              <a:ext uri="{FF2B5EF4-FFF2-40B4-BE49-F238E27FC236}">
                <a16:creationId xmlns:a16="http://schemas.microsoft.com/office/drawing/2014/main" id="{F6EE100B-3913-0478-DAB8-C8910518400F}"/>
              </a:ext>
            </a:extLst>
          </p:cNvPr>
          <p:cNvSpPr/>
          <p:nvPr/>
        </p:nvSpPr>
        <p:spPr>
          <a:xfrm>
            <a:off x="2341199" y="2597641"/>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4</a:t>
            </a:r>
          </a:p>
        </p:txBody>
      </p:sp>
      <p:sp>
        <p:nvSpPr>
          <p:cNvPr id="16" name="Oval 15">
            <a:extLst>
              <a:ext uri="{FF2B5EF4-FFF2-40B4-BE49-F238E27FC236}">
                <a16:creationId xmlns:a16="http://schemas.microsoft.com/office/drawing/2014/main" id="{4549ED7C-5FAD-FA30-83FD-56F2D28F91E7}"/>
              </a:ext>
            </a:extLst>
          </p:cNvPr>
          <p:cNvSpPr/>
          <p:nvPr/>
        </p:nvSpPr>
        <p:spPr>
          <a:xfrm>
            <a:off x="2359176" y="2952871"/>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5</a:t>
            </a:r>
          </a:p>
        </p:txBody>
      </p:sp>
    </p:spTree>
    <p:extLst>
      <p:ext uri="{BB962C8B-B14F-4D97-AF65-F5344CB8AC3E}">
        <p14:creationId xmlns:p14="http://schemas.microsoft.com/office/powerpoint/2010/main" val="3672144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1D4603D-BD2B-26D6-A1B2-108371DA4D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id="{FB56C657-C18A-CC2E-E9B1-5C9CF19A76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2081" y="1566045"/>
            <a:ext cx="7507838" cy="1725795"/>
          </a:xfrm>
          <a:prstGeom prst="rect">
            <a:avLst/>
          </a:prstGeom>
        </p:spPr>
      </p:pic>
      <p:sp>
        <p:nvSpPr>
          <p:cNvPr id="8" name="TextBox 7">
            <a:extLst>
              <a:ext uri="{FF2B5EF4-FFF2-40B4-BE49-F238E27FC236}">
                <a16:creationId xmlns:a16="http://schemas.microsoft.com/office/drawing/2014/main" id="{DFDE08CF-0932-A719-A083-B9FC998BFF09}"/>
              </a:ext>
            </a:extLst>
          </p:cNvPr>
          <p:cNvSpPr txBox="1"/>
          <p:nvPr/>
        </p:nvSpPr>
        <p:spPr>
          <a:xfrm>
            <a:off x="5156479" y="919714"/>
            <a:ext cx="1879041" cy="646331"/>
          </a:xfrm>
          <a:prstGeom prst="rect">
            <a:avLst/>
          </a:prstGeom>
          <a:noFill/>
        </p:spPr>
        <p:txBody>
          <a:bodyPr wrap="none" rtlCol="0">
            <a:spAutoFit/>
          </a:bodyPr>
          <a:lstStyle/>
          <a:p>
            <a:r>
              <a:rPr lang="en-US" sz="3600" dirty="0">
                <a:solidFill>
                  <a:schemeClr val="accent1">
                    <a:lumMod val="50000"/>
                  </a:schemeClr>
                </a:solidFill>
                <a:latin typeface="Baskerville Old Face" panose="02020602080505020303" pitchFamily="18" charset="0"/>
              </a:rPr>
              <a:t>Section 2</a:t>
            </a:r>
          </a:p>
        </p:txBody>
      </p:sp>
      <p:sp>
        <p:nvSpPr>
          <p:cNvPr id="9" name="TextBox 8">
            <a:extLst>
              <a:ext uri="{FF2B5EF4-FFF2-40B4-BE49-F238E27FC236}">
                <a16:creationId xmlns:a16="http://schemas.microsoft.com/office/drawing/2014/main" id="{7769B93D-31AE-F1CF-D5DF-F461BA7DADB2}"/>
              </a:ext>
            </a:extLst>
          </p:cNvPr>
          <p:cNvSpPr txBox="1"/>
          <p:nvPr/>
        </p:nvSpPr>
        <p:spPr>
          <a:xfrm>
            <a:off x="1367245" y="3649840"/>
            <a:ext cx="9457508" cy="1938992"/>
          </a:xfrm>
          <a:prstGeom prst="rect">
            <a:avLst/>
          </a:prstGeom>
          <a:noFill/>
        </p:spPr>
        <p:txBody>
          <a:bodyPr wrap="square" rtlCol="0">
            <a:spAutoFit/>
          </a:bodyPr>
          <a:lstStyle/>
          <a:p>
            <a:pPr marL="342900" indent="-342900" algn="ctr">
              <a:buFont typeface="+mj-lt"/>
              <a:buAutoNum type="arabicPeriod"/>
            </a:pPr>
            <a:r>
              <a:rPr lang="en-US" sz="2400" dirty="0">
                <a:solidFill>
                  <a:schemeClr val="accent1">
                    <a:lumMod val="50000"/>
                  </a:schemeClr>
                </a:solidFill>
                <a:latin typeface="Baskerville Old Face" panose="02020602080505020303" pitchFamily="18" charset="0"/>
              </a:rPr>
              <a:t>Check the box to indicate how you are related to this business</a:t>
            </a:r>
          </a:p>
          <a:p>
            <a:pPr marL="342900" indent="-342900" algn="ctr">
              <a:buFont typeface="+mj-lt"/>
              <a:buAutoNum type="arabicPeriod"/>
            </a:pPr>
            <a:r>
              <a:rPr lang="en-US" sz="2400" dirty="0">
                <a:solidFill>
                  <a:schemeClr val="accent1">
                    <a:lumMod val="50000"/>
                  </a:schemeClr>
                </a:solidFill>
                <a:latin typeface="Baskerville Old Face" panose="02020602080505020303" pitchFamily="18" charset="0"/>
              </a:rPr>
              <a:t>Name, mailing address and contact information of the person filing out this form</a:t>
            </a:r>
          </a:p>
          <a:p>
            <a:pPr marL="342900" indent="-342900" algn="ctr">
              <a:buFont typeface="+mj-lt"/>
              <a:buAutoNum type="arabicPeriod"/>
            </a:pPr>
            <a:r>
              <a:rPr lang="en-US" sz="2400" dirty="0">
                <a:solidFill>
                  <a:schemeClr val="accent1">
                    <a:lumMod val="50000"/>
                  </a:schemeClr>
                </a:solidFill>
                <a:latin typeface="Baskerville Old Face" panose="02020602080505020303" pitchFamily="18" charset="0"/>
              </a:rPr>
              <a:t>Check the correct box and be sure to attach further documentation if you answered yes.</a:t>
            </a:r>
          </a:p>
        </p:txBody>
      </p:sp>
      <p:sp>
        <p:nvSpPr>
          <p:cNvPr id="10" name="Oval 9">
            <a:extLst>
              <a:ext uri="{FF2B5EF4-FFF2-40B4-BE49-F238E27FC236}">
                <a16:creationId xmlns:a16="http://schemas.microsoft.com/office/drawing/2014/main" id="{199BF508-93A7-90C0-21B6-5F4CE7B25469}"/>
              </a:ext>
            </a:extLst>
          </p:cNvPr>
          <p:cNvSpPr/>
          <p:nvPr/>
        </p:nvSpPr>
        <p:spPr>
          <a:xfrm>
            <a:off x="1997914" y="1780857"/>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1</a:t>
            </a:r>
          </a:p>
        </p:txBody>
      </p:sp>
      <p:sp>
        <p:nvSpPr>
          <p:cNvPr id="11" name="Oval 10">
            <a:extLst>
              <a:ext uri="{FF2B5EF4-FFF2-40B4-BE49-F238E27FC236}">
                <a16:creationId xmlns:a16="http://schemas.microsoft.com/office/drawing/2014/main" id="{7F589BD5-ADB9-6B91-4B0D-1EE81FB9391B}"/>
              </a:ext>
            </a:extLst>
          </p:cNvPr>
          <p:cNvSpPr/>
          <p:nvPr/>
        </p:nvSpPr>
        <p:spPr>
          <a:xfrm>
            <a:off x="1997913" y="2024697"/>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2</a:t>
            </a:r>
          </a:p>
        </p:txBody>
      </p:sp>
      <p:sp>
        <p:nvSpPr>
          <p:cNvPr id="12" name="Oval 11">
            <a:extLst>
              <a:ext uri="{FF2B5EF4-FFF2-40B4-BE49-F238E27FC236}">
                <a16:creationId xmlns:a16="http://schemas.microsoft.com/office/drawing/2014/main" id="{39DC1AAD-42EE-9964-F666-2B34B74F25AB}"/>
              </a:ext>
            </a:extLst>
          </p:cNvPr>
          <p:cNvSpPr/>
          <p:nvPr/>
        </p:nvSpPr>
        <p:spPr>
          <a:xfrm>
            <a:off x="1997913" y="2715348"/>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3</a:t>
            </a:r>
          </a:p>
        </p:txBody>
      </p:sp>
    </p:spTree>
    <p:extLst>
      <p:ext uri="{BB962C8B-B14F-4D97-AF65-F5344CB8AC3E}">
        <p14:creationId xmlns:p14="http://schemas.microsoft.com/office/powerpoint/2010/main" val="843893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1D4603D-BD2B-26D6-A1B2-108371DA4D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DFDE08CF-0932-A719-A083-B9FC998BFF09}"/>
              </a:ext>
            </a:extLst>
          </p:cNvPr>
          <p:cNvSpPr txBox="1"/>
          <p:nvPr/>
        </p:nvSpPr>
        <p:spPr>
          <a:xfrm>
            <a:off x="4587412" y="855424"/>
            <a:ext cx="3017173" cy="646331"/>
          </a:xfrm>
          <a:prstGeom prst="rect">
            <a:avLst/>
          </a:prstGeom>
          <a:noFill/>
        </p:spPr>
        <p:txBody>
          <a:bodyPr wrap="none" rtlCol="0">
            <a:spAutoFit/>
          </a:bodyPr>
          <a:lstStyle/>
          <a:p>
            <a:r>
              <a:rPr lang="en-US" sz="3600" dirty="0">
                <a:solidFill>
                  <a:schemeClr val="accent1">
                    <a:lumMod val="50000"/>
                  </a:schemeClr>
                </a:solidFill>
                <a:latin typeface="Baskerville Old Face" panose="02020602080505020303" pitchFamily="18" charset="0"/>
              </a:rPr>
              <a:t>Section 3 and 4</a:t>
            </a:r>
          </a:p>
        </p:txBody>
      </p:sp>
      <p:sp>
        <p:nvSpPr>
          <p:cNvPr id="9" name="TextBox 8">
            <a:extLst>
              <a:ext uri="{FF2B5EF4-FFF2-40B4-BE49-F238E27FC236}">
                <a16:creationId xmlns:a16="http://schemas.microsoft.com/office/drawing/2014/main" id="{7769B93D-31AE-F1CF-D5DF-F461BA7DADB2}"/>
              </a:ext>
            </a:extLst>
          </p:cNvPr>
          <p:cNvSpPr txBox="1"/>
          <p:nvPr/>
        </p:nvSpPr>
        <p:spPr>
          <a:xfrm>
            <a:off x="1763483" y="3694252"/>
            <a:ext cx="8665029" cy="1938992"/>
          </a:xfrm>
          <a:prstGeom prst="rect">
            <a:avLst/>
          </a:prstGeom>
          <a:noFill/>
        </p:spPr>
        <p:txBody>
          <a:bodyPr wrap="square" rtlCol="0">
            <a:spAutoFit/>
          </a:bodyPr>
          <a:lstStyle/>
          <a:p>
            <a:pPr marL="342900" indent="-342900" algn="ctr">
              <a:buFont typeface="+mj-lt"/>
              <a:buAutoNum type="arabicPeriod"/>
            </a:pPr>
            <a:r>
              <a:rPr lang="en-US" sz="2000" dirty="0">
                <a:solidFill>
                  <a:schemeClr val="accent1">
                    <a:lumMod val="50000"/>
                  </a:schemeClr>
                </a:solidFill>
                <a:latin typeface="Baskerville Old Face" panose="02020602080505020303" pitchFamily="18" charset="0"/>
              </a:rPr>
              <a:t>If there are no changes to the assets from a previous year, you may check this box and fill in the tax year of the rendition that is still correct</a:t>
            </a:r>
          </a:p>
          <a:p>
            <a:pPr marL="342900" indent="-342900" algn="ctr">
              <a:buFont typeface="+mj-lt"/>
              <a:buAutoNum type="arabicPeriod"/>
            </a:pPr>
            <a:r>
              <a:rPr lang="en-US" sz="2000" dirty="0">
                <a:solidFill>
                  <a:schemeClr val="accent1">
                    <a:lumMod val="50000"/>
                  </a:schemeClr>
                </a:solidFill>
                <a:latin typeface="Baskerville Old Face" panose="02020602080505020303" pitchFamily="18" charset="0"/>
              </a:rPr>
              <a:t>Check the box that applies to the type of business</a:t>
            </a:r>
          </a:p>
          <a:p>
            <a:pPr marL="342900" indent="-342900" algn="ctr">
              <a:buFont typeface="+mj-lt"/>
              <a:buAutoNum type="arabicPeriod"/>
            </a:pPr>
            <a:r>
              <a:rPr lang="en-US" sz="2000" dirty="0">
                <a:solidFill>
                  <a:schemeClr val="accent1">
                    <a:lumMod val="50000"/>
                  </a:schemeClr>
                </a:solidFill>
                <a:latin typeface="Baskerville Old Face" panose="02020602080505020303" pitchFamily="18" charset="0"/>
              </a:rPr>
              <a:t>Write a brief description of the business</a:t>
            </a:r>
          </a:p>
          <a:p>
            <a:pPr marL="342900" indent="-342900" algn="ctr">
              <a:buFont typeface="+mj-lt"/>
              <a:buAutoNum type="arabicPeriod"/>
            </a:pPr>
            <a:r>
              <a:rPr lang="en-US" sz="2000" dirty="0">
                <a:solidFill>
                  <a:schemeClr val="accent1">
                    <a:lumMod val="50000"/>
                  </a:schemeClr>
                </a:solidFill>
                <a:latin typeface="Baskerville Old Face" panose="02020602080505020303" pitchFamily="18" charset="0"/>
              </a:rPr>
              <a:t>If sold, please fill in new owners name</a:t>
            </a:r>
          </a:p>
          <a:p>
            <a:pPr algn="ctr"/>
            <a:r>
              <a:rPr lang="en-US" sz="2000" dirty="0">
                <a:solidFill>
                  <a:schemeClr val="accent1">
                    <a:lumMod val="50000"/>
                  </a:schemeClr>
                </a:solidFill>
                <a:latin typeface="Baskerville Old Face" panose="02020602080505020303" pitchFamily="18" charset="0"/>
              </a:rPr>
              <a:t>Continue to fill in all boxes with information asked</a:t>
            </a:r>
          </a:p>
        </p:txBody>
      </p:sp>
      <p:pic>
        <p:nvPicPr>
          <p:cNvPr id="3" name="Picture 2">
            <a:extLst>
              <a:ext uri="{FF2B5EF4-FFF2-40B4-BE49-F238E27FC236}">
                <a16:creationId xmlns:a16="http://schemas.microsoft.com/office/drawing/2014/main" id="{E750B978-1E0E-D227-8040-85E1CC11CE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0884" y="1501755"/>
            <a:ext cx="5610225" cy="2114550"/>
          </a:xfrm>
          <a:prstGeom prst="rect">
            <a:avLst/>
          </a:prstGeom>
        </p:spPr>
      </p:pic>
      <p:sp>
        <p:nvSpPr>
          <p:cNvPr id="4" name="Oval 3">
            <a:extLst>
              <a:ext uri="{FF2B5EF4-FFF2-40B4-BE49-F238E27FC236}">
                <a16:creationId xmlns:a16="http://schemas.microsoft.com/office/drawing/2014/main" id="{794465E8-FDE2-745C-A756-4D518329969B}"/>
              </a:ext>
            </a:extLst>
          </p:cNvPr>
          <p:cNvSpPr/>
          <p:nvPr/>
        </p:nvSpPr>
        <p:spPr>
          <a:xfrm>
            <a:off x="2964566" y="1603286"/>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1</a:t>
            </a:r>
          </a:p>
        </p:txBody>
      </p:sp>
      <p:sp>
        <p:nvSpPr>
          <p:cNvPr id="6" name="Oval 5">
            <a:extLst>
              <a:ext uri="{FF2B5EF4-FFF2-40B4-BE49-F238E27FC236}">
                <a16:creationId xmlns:a16="http://schemas.microsoft.com/office/drawing/2014/main" id="{594CF608-D976-E224-AEB8-263859ECFE74}"/>
              </a:ext>
            </a:extLst>
          </p:cNvPr>
          <p:cNvSpPr/>
          <p:nvPr/>
        </p:nvSpPr>
        <p:spPr>
          <a:xfrm>
            <a:off x="2964565" y="2030998"/>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2</a:t>
            </a:r>
          </a:p>
        </p:txBody>
      </p:sp>
      <p:sp>
        <p:nvSpPr>
          <p:cNvPr id="10" name="Oval 9">
            <a:extLst>
              <a:ext uri="{FF2B5EF4-FFF2-40B4-BE49-F238E27FC236}">
                <a16:creationId xmlns:a16="http://schemas.microsoft.com/office/drawing/2014/main" id="{3AF09BDC-23E1-2872-DB4D-BEAE9911E9D8}"/>
              </a:ext>
            </a:extLst>
          </p:cNvPr>
          <p:cNvSpPr/>
          <p:nvPr/>
        </p:nvSpPr>
        <p:spPr>
          <a:xfrm>
            <a:off x="2964564" y="2312993"/>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3</a:t>
            </a:r>
          </a:p>
        </p:txBody>
      </p:sp>
      <p:sp>
        <p:nvSpPr>
          <p:cNvPr id="11" name="Oval 10">
            <a:extLst>
              <a:ext uri="{FF2B5EF4-FFF2-40B4-BE49-F238E27FC236}">
                <a16:creationId xmlns:a16="http://schemas.microsoft.com/office/drawing/2014/main" id="{C3CD15C6-049D-E74A-79EC-1CEF1F8B6D15}"/>
              </a:ext>
            </a:extLst>
          </p:cNvPr>
          <p:cNvSpPr/>
          <p:nvPr/>
        </p:nvSpPr>
        <p:spPr>
          <a:xfrm>
            <a:off x="2964564" y="3041828"/>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4</a:t>
            </a:r>
          </a:p>
        </p:txBody>
      </p:sp>
    </p:spTree>
    <p:extLst>
      <p:ext uri="{BB962C8B-B14F-4D97-AF65-F5344CB8AC3E}">
        <p14:creationId xmlns:p14="http://schemas.microsoft.com/office/powerpoint/2010/main" val="52559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1D4603D-BD2B-26D6-A1B2-108371DA4D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DFDE08CF-0932-A719-A083-B9FC998BFF09}"/>
              </a:ext>
            </a:extLst>
          </p:cNvPr>
          <p:cNvSpPr txBox="1"/>
          <p:nvPr/>
        </p:nvSpPr>
        <p:spPr>
          <a:xfrm>
            <a:off x="4587412" y="855424"/>
            <a:ext cx="3017173" cy="646331"/>
          </a:xfrm>
          <a:prstGeom prst="rect">
            <a:avLst/>
          </a:prstGeom>
          <a:noFill/>
        </p:spPr>
        <p:txBody>
          <a:bodyPr wrap="none" rtlCol="0">
            <a:spAutoFit/>
          </a:bodyPr>
          <a:lstStyle/>
          <a:p>
            <a:r>
              <a:rPr lang="en-US" sz="3600" dirty="0">
                <a:solidFill>
                  <a:schemeClr val="accent1">
                    <a:lumMod val="50000"/>
                  </a:schemeClr>
                </a:solidFill>
                <a:latin typeface="Baskerville Old Face" panose="02020602080505020303" pitchFamily="18" charset="0"/>
              </a:rPr>
              <a:t>Section 5 and 6</a:t>
            </a:r>
          </a:p>
        </p:txBody>
      </p:sp>
      <p:sp>
        <p:nvSpPr>
          <p:cNvPr id="9" name="TextBox 8">
            <a:extLst>
              <a:ext uri="{FF2B5EF4-FFF2-40B4-BE49-F238E27FC236}">
                <a16:creationId xmlns:a16="http://schemas.microsoft.com/office/drawing/2014/main" id="{7769B93D-31AE-F1CF-D5DF-F461BA7DADB2}"/>
              </a:ext>
            </a:extLst>
          </p:cNvPr>
          <p:cNvSpPr txBox="1"/>
          <p:nvPr/>
        </p:nvSpPr>
        <p:spPr>
          <a:xfrm>
            <a:off x="1763483" y="4084597"/>
            <a:ext cx="8665029" cy="1631216"/>
          </a:xfrm>
          <a:prstGeom prst="rect">
            <a:avLst/>
          </a:prstGeom>
          <a:noFill/>
        </p:spPr>
        <p:txBody>
          <a:bodyPr wrap="square" rtlCol="0">
            <a:spAutoFit/>
          </a:bodyPr>
          <a:lstStyle/>
          <a:p>
            <a:pPr marL="342900" indent="-342900" algn="ctr">
              <a:buFont typeface="+mj-lt"/>
              <a:buAutoNum type="arabicPeriod"/>
            </a:pPr>
            <a:r>
              <a:rPr lang="en-US" sz="2000" dirty="0">
                <a:solidFill>
                  <a:schemeClr val="accent1">
                    <a:lumMod val="50000"/>
                  </a:schemeClr>
                </a:solidFill>
                <a:latin typeface="Baskerville Old Face" panose="02020602080505020303" pitchFamily="18" charset="0"/>
              </a:rPr>
              <a:t>Check the box with the value that describes the property owned and used by the business. If under $20,000 you are only required to complete Schedule A and if applicable, Schedule F, however, it would be beneficial to complete Schedules B, C, D E and/or F to help the appraiser come to a more agreeable value.</a:t>
            </a:r>
          </a:p>
          <a:p>
            <a:pPr marL="342900" indent="-342900" algn="ctr">
              <a:buFont typeface="+mj-lt"/>
              <a:buAutoNum type="arabicPeriod"/>
            </a:pPr>
            <a:r>
              <a:rPr lang="en-US" sz="2000" b="1" i="1" dirty="0">
                <a:solidFill>
                  <a:srgbClr val="FF0000"/>
                </a:solidFill>
                <a:latin typeface="Baskerville Old Face" panose="02020602080505020303" pitchFamily="18" charset="0"/>
              </a:rPr>
              <a:t>Only complete this section when all other required fields are complete.</a:t>
            </a:r>
          </a:p>
        </p:txBody>
      </p:sp>
      <p:sp>
        <p:nvSpPr>
          <p:cNvPr id="4" name="Oval 3">
            <a:extLst>
              <a:ext uri="{FF2B5EF4-FFF2-40B4-BE49-F238E27FC236}">
                <a16:creationId xmlns:a16="http://schemas.microsoft.com/office/drawing/2014/main" id="{794465E8-FDE2-745C-A756-4D518329969B}"/>
              </a:ext>
            </a:extLst>
          </p:cNvPr>
          <p:cNvSpPr/>
          <p:nvPr/>
        </p:nvSpPr>
        <p:spPr>
          <a:xfrm>
            <a:off x="2242453" y="1604739"/>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1</a:t>
            </a:r>
          </a:p>
        </p:txBody>
      </p:sp>
      <p:sp>
        <p:nvSpPr>
          <p:cNvPr id="6" name="Oval 5">
            <a:extLst>
              <a:ext uri="{FF2B5EF4-FFF2-40B4-BE49-F238E27FC236}">
                <a16:creationId xmlns:a16="http://schemas.microsoft.com/office/drawing/2014/main" id="{594CF608-D976-E224-AEB8-263859ECFE74}"/>
              </a:ext>
            </a:extLst>
          </p:cNvPr>
          <p:cNvSpPr/>
          <p:nvPr/>
        </p:nvSpPr>
        <p:spPr>
          <a:xfrm>
            <a:off x="2242453" y="2297752"/>
            <a:ext cx="252549" cy="243840"/>
          </a:xfrm>
          <a:prstGeom prst="ellipse">
            <a:avLst/>
          </a:prstGeom>
          <a:solidFill>
            <a:schemeClr val="bg1"/>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50000"/>
                  </a:schemeClr>
                </a:solidFill>
                <a:latin typeface="Baskerville Old Face" panose="02020602080505020303" pitchFamily="18" charset="0"/>
              </a:rPr>
              <a:t>2</a:t>
            </a:r>
          </a:p>
        </p:txBody>
      </p:sp>
      <p:pic>
        <p:nvPicPr>
          <p:cNvPr id="7" name="Picture 6">
            <a:extLst>
              <a:ext uri="{FF2B5EF4-FFF2-40B4-BE49-F238E27FC236}">
                <a16:creationId xmlns:a16="http://schemas.microsoft.com/office/drawing/2014/main" id="{3F331F45-72EF-9D75-35C5-BB30AC6B3B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8368" y="1467335"/>
            <a:ext cx="7468559" cy="2460231"/>
          </a:xfrm>
          <a:prstGeom prst="rect">
            <a:avLst/>
          </a:prstGeom>
        </p:spPr>
      </p:pic>
    </p:spTree>
    <p:extLst>
      <p:ext uri="{BB962C8B-B14F-4D97-AF65-F5344CB8AC3E}">
        <p14:creationId xmlns:p14="http://schemas.microsoft.com/office/powerpoint/2010/main" val="856309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1D4603D-BD2B-26D6-A1B2-108371DA4D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DFDE08CF-0932-A719-A083-B9FC998BFF09}"/>
              </a:ext>
            </a:extLst>
          </p:cNvPr>
          <p:cNvSpPr txBox="1"/>
          <p:nvPr/>
        </p:nvSpPr>
        <p:spPr>
          <a:xfrm>
            <a:off x="3451944" y="1170007"/>
            <a:ext cx="5288109" cy="707886"/>
          </a:xfrm>
          <a:prstGeom prst="rect">
            <a:avLst/>
          </a:prstGeom>
          <a:noFill/>
        </p:spPr>
        <p:txBody>
          <a:bodyPr wrap="square" rtlCol="0">
            <a:spAutoFit/>
          </a:bodyPr>
          <a:lstStyle/>
          <a:p>
            <a:pPr algn="ctr"/>
            <a:r>
              <a:rPr lang="en-US" sz="4000" u="sng" dirty="0">
                <a:solidFill>
                  <a:schemeClr val="accent1">
                    <a:lumMod val="50000"/>
                  </a:schemeClr>
                </a:solidFill>
                <a:latin typeface="Baskerville Old Face" panose="02020602080505020303" pitchFamily="18" charset="0"/>
              </a:rPr>
              <a:t>Schedule Sections</a:t>
            </a:r>
          </a:p>
        </p:txBody>
      </p:sp>
      <p:sp>
        <p:nvSpPr>
          <p:cNvPr id="9" name="TextBox 8">
            <a:extLst>
              <a:ext uri="{FF2B5EF4-FFF2-40B4-BE49-F238E27FC236}">
                <a16:creationId xmlns:a16="http://schemas.microsoft.com/office/drawing/2014/main" id="{7769B93D-31AE-F1CF-D5DF-F461BA7DADB2}"/>
              </a:ext>
            </a:extLst>
          </p:cNvPr>
          <p:cNvSpPr txBox="1"/>
          <p:nvPr/>
        </p:nvSpPr>
        <p:spPr>
          <a:xfrm>
            <a:off x="1919167" y="1876652"/>
            <a:ext cx="8353661" cy="3046988"/>
          </a:xfrm>
          <a:prstGeom prst="rect">
            <a:avLst/>
          </a:prstGeom>
          <a:noFill/>
        </p:spPr>
        <p:txBody>
          <a:bodyPr wrap="square" rtlCol="0">
            <a:spAutoFit/>
          </a:bodyPr>
          <a:lstStyle/>
          <a:p>
            <a:pPr algn="ctr"/>
            <a:r>
              <a:rPr lang="en-US" sz="2400" dirty="0">
                <a:solidFill>
                  <a:schemeClr val="accent1">
                    <a:lumMod val="50000"/>
                  </a:schemeClr>
                </a:solidFill>
                <a:latin typeface="Baskerville Old Face" panose="02020602080505020303" pitchFamily="18" charset="0"/>
              </a:rPr>
              <a:t>Schedule A: only fill out if you checked “Under $20,000” in Step 5</a:t>
            </a:r>
          </a:p>
          <a:p>
            <a:pPr algn="ctr"/>
            <a:endParaRPr lang="en-US" sz="2400" dirty="0">
              <a:solidFill>
                <a:schemeClr val="accent1">
                  <a:lumMod val="50000"/>
                </a:schemeClr>
              </a:solidFill>
              <a:latin typeface="Baskerville Old Face" panose="02020602080505020303" pitchFamily="18" charset="0"/>
            </a:endParaRPr>
          </a:p>
          <a:p>
            <a:pPr algn="ctr"/>
            <a:r>
              <a:rPr lang="en-US" sz="2400" dirty="0">
                <a:solidFill>
                  <a:schemeClr val="accent1">
                    <a:lumMod val="50000"/>
                  </a:schemeClr>
                </a:solidFill>
                <a:latin typeface="Baskerville Old Face" panose="02020602080505020303" pitchFamily="18" charset="0"/>
              </a:rPr>
              <a:t>Schedule B, C, D, and E: Although optional you can still fill it out</a:t>
            </a:r>
          </a:p>
          <a:p>
            <a:pPr algn="ctr"/>
            <a:endParaRPr lang="en-US" sz="2400" dirty="0">
              <a:solidFill>
                <a:schemeClr val="accent1">
                  <a:lumMod val="50000"/>
                </a:schemeClr>
              </a:solidFill>
              <a:latin typeface="Baskerville Old Face" panose="02020602080505020303" pitchFamily="18" charset="0"/>
            </a:endParaRPr>
          </a:p>
          <a:p>
            <a:pPr algn="ctr"/>
            <a:r>
              <a:rPr lang="en-US" sz="2400" dirty="0">
                <a:solidFill>
                  <a:schemeClr val="accent1">
                    <a:lumMod val="50000"/>
                  </a:schemeClr>
                </a:solidFill>
                <a:latin typeface="Baskerville Old Face" panose="02020602080505020303" pitchFamily="18" charset="0"/>
              </a:rPr>
              <a:t>All schedules need to be completed for accounts over $20,000</a:t>
            </a:r>
          </a:p>
          <a:p>
            <a:pPr algn="ctr"/>
            <a:endParaRPr lang="en-US" sz="2400" dirty="0">
              <a:solidFill>
                <a:schemeClr val="accent1">
                  <a:lumMod val="50000"/>
                </a:schemeClr>
              </a:solidFill>
              <a:latin typeface="Baskerville Old Face" panose="02020602080505020303" pitchFamily="18" charset="0"/>
            </a:endParaRPr>
          </a:p>
          <a:p>
            <a:pPr algn="ctr"/>
            <a:r>
              <a:rPr lang="en-US" sz="2400" dirty="0">
                <a:solidFill>
                  <a:schemeClr val="accent1">
                    <a:lumMod val="50000"/>
                  </a:schemeClr>
                </a:solidFill>
                <a:latin typeface="Baskerville Old Face" panose="02020602080505020303" pitchFamily="18" charset="0"/>
              </a:rPr>
              <a:t>Schedule F: Only fill out this section if there are assets used by the business, but not owned (leased equipment).</a:t>
            </a:r>
          </a:p>
        </p:txBody>
      </p:sp>
    </p:spTree>
    <p:extLst>
      <p:ext uri="{BB962C8B-B14F-4D97-AF65-F5344CB8AC3E}">
        <p14:creationId xmlns:p14="http://schemas.microsoft.com/office/powerpoint/2010/main" val="1142283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2BD6E-BBDC-E123-C725-AC6F8BF7205E}"/>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BDED8D6A-A6DA-454C-4AF4-BFFBD81A05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8" name="TextBox 7">
            <a:extLst>
              <a:ext uri="{FF2B5EF4-FFF2-40B4-BE49-F238E27FC236}">
                <a16:creationId xmlns:a16="http://schemas.microsoft.com/office/drawing/2014/main" id="{EE581591-3601-3F0C-DC88-8110289D8A63}"/>
              </a:ext>
            </a:extLst>
          </p:cNvPr>
          <p:cNvSpPr txBox="1"/>
          <p:nvPr/>
        </p:nvSpPr>
        <p:spPr>
          <a:xfrm>
            <a:off x="714103" y="674400"/>
            <a:ext cx="4937760" cy="5509200"/>
          </a:xfrm>
          <a:prstGeom prst="rect">
            <a:avLst/>
          </a:prstGeom>
          <a:noFill/>
        </p:spPr>
        <p:txBody>
          <a:bodyPr wrap="square" rtlCol="0">
            <a:spAutoFit/>
          </a:bodyPr>
          <a:lstStyle/>
          <a:p>
            <a:r>
              <a:rPr lang="en-US" sz="1600" dirty="0">
                <a:solidFill>
                  <a:schemeClr val="accent1">
                    <a:lumMod val="50000"/>
                  </a:schemeClr>
                </a:solidFill>
                <a:latin typeface="Baskerville Old Face" panose="02020602080505020303" pitchFamily="18" charset="0"/>
              </a:rPr>
              <a:t>GENERAL INFORMATION: This form is for use in rendering, pursuant to Tax Code Section 22.01, tangible personal property used for the production of income that you own or manage and control as a fiduciary on Jan. 1 of this year. This report is confidential and not open to public inspection; disclosure is permitted pursuant to the terms of Tax Code Section 22.27. FILING INSTRUCTIONS: This document and all supporting documentation must be filed with the appraisal district office in the county in which the property is taxable. Do not file this document with the Texas Comptroller of Public Accounts. Contact information for appraisal district offices may be found on the Comptroller’s website. DEADLINES: Rendition statements and property report deadlines depend on property type. The statements and reports must be delivered to the chief appraiser after Jan. 1 and no later than the deadline indicated below. On written request by the property owner, the chief appraiser shall extend a deadline for filing a rendition statement or property report to May 15. The chief appraiser may further extend the deadline an additional 15 days upon good cause shown in writing by the property owner</a:t>
            </a:r>
          </a:p>
        </p:txBody>
      </p:sp>
      <p:sp>
        <p:nvSpPr>
          <p:cNvPr id="9" name="TextBox 8">
            <a:extLst>
              <a:ext uri="{FF2B5EF4-FFF2-40B4-BE49-F238E27FC236}">
                <a16:creationId xmlns:a16="http://schemas.microsoft.com/office/drawing/2014/main" id="{56EB417A-0D5E-99AD-C06F-7042D0D21494}"/>
              </a:ext>
            </a:extLst>
          </p:cNvPr>
          <p:cNvSpPr txBox="1"/>
          <p:nvPr/>
        </p:nvSpPr>
        <p:spPr>
          <a:xfrm>
            <a:off x="6540139" y="782121"/>
            <a:ext cx="5061857" cy="5401479"/>
          </a:xfrm>
          <a:prstGeom prst="rect">
            <a:avLst/>
          </a:prstGeom>
          <a:noFill/>
        </p:spPr>
        <p:txBody>
          <a:bodyPr wrap="square" rtlCol="0">
            <a:spAutoFit/>
          </a:bodyPr>
          <a:lstStyle/>
          <a:p>
            <a:r>
              <a:rPr lang="en-US" sz="1500" dirty="0">
                <a:solidFill>
                  <a:schemeClr val="accent1">
                    <a:lumMod val="50000"/>
                  </a:schemeClr>
                </a:solidFill>
                <a:latin typeface="Baskerville Old Face" panose="02020602080505020303" pitchFamily="18" charset="0"/>
              </a:rPr>
              <a:t>EXEMPTION: A person is entitled to an exemption from taxation of the tangible personal property that is held or used for the production of income if it has less than $2,500 of taxable value (Tax Code Section 11.145). If an exemption is denied or terminated on a property, the owner must render it for taxation within 30 days from the denial or termination. (Tax Code sections 21.01(a) and 22.02) PENALTIES: The chief appraiser must impose a penalty on a person who fails to timely file a required rendition statement or property report in an amount equal to 10 percent of the total amount of taxes imposed on the property for that year by taxing units participating in the appraisal district. The chief appraiser must impose an additional penalty on the person equal to 50 percent of the total amount of taxes imposed on the property for the tax year of the statement or report by the taxing units participating in the appraisal district if it is finally determined by a court that: (1) the person filed a false statement or report with the intent to commit fraud or to evade the tax; or (2) the person alters, destroys or conceals any record, document or thing, or presents to the chief appraiser any altered or fraudulent record, document or thing, or otherwise engages in fraudulent conduct, for the purpose of affecting the course or outcome of an inspection, investigation, determination or other proceeding before the appraisal district. </a:t>
            </a:r>
          </a:p>
        </p:txBody>
      </p:sp>
    </p:spTree>
    <p:extLst>
      <p:ext uri="{BB962C8B-B14F-4D97-AF65-F5344CB8AC3E}">
        <p14:creationId xmlns:p14="http://schemas.microsoft.com/office/powerpoint/2010/main" val="1926128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5E983-12EB-6B56-DEC6-AC4BE09BB66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28D625BB-2CCD-8873-2A8F-4C05412F34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Rectangle 5">
            <a:extLst>
              <a:ext uri="{FF2B5EF4-FFF2-40B4-BE49-F238E27FC236}">
                <a16:creationId xmlns:a16="http://schemas.microsoft.com/office/drawing/2014/main" id="{4E0A7AE7-75F3-0899-C93C-9816DE98EF70}"/>
              </a:ext>
            </a:extLst>
          </p:cNvPr>
          <p:cNvSpPr/>
          <p:nvPr/>
        </p:nvSpPr>
        <p:spPr>
          <a:xfrm>
            <a:off x="404948" y="365125"/>
            <a:ext cx="11382103" cy="6127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i="1" u="sng" dirty="0">
                <a:solidFill>
                  <a:schemeClr val="accent1">
                    <a:lumMod val="50000"/>
                  </a:schemeClr>
                </a:solidFill>
                <a:latin typeface="Baskerville Old Face" panose="02020602080505020303" pitchFamily="18" charset="0"/>
              </a:rPr>
              <a:t>Address Where Taxable: </a:t>
            </a:r>
            <a:r>
              <a:rPr lang="en-US" sz="1600" dirty="0">
                <a:solidFill>
                  <a:schemeClr val="accent1">
                    <a:lumMod val="50000"/>
                  </a:schemeClr>
                </a:solidFill>
                <a:latin typeface="Baskerville Old Face" panose="02020602080505020303" pitchFamily="18" charset="0"/>
              </a:rPr>
              <a:t>In some instances, personal property that is only temporarily at its current address may be taxable at another location (taxable situs). If you know that this is the case, please list the address where taxable. </a:t>
            </a:r>
          </a:p>
          <a:p>
            <a:pPr algn="ctr"/>
            <a:r>
              <a:rPr lang="en-US" sz="1600" b="1" i="1" u="sng" dirty="0">
                <a:solidFill>
                  <a:schemeClr val="accent1">
                    <a:lumMod val="50000"/>
                  </a:schemeClr>
                </a:solidFill>
                <a:latin typeface="Baskerville Old Face" panose="02020602080505020303" pitchFamily="18" charset="0"/>
              </a:rPr>
              <a:t>Consigned Goods: </a:t>
            </a:r>
            <a:r>
              <a:rPr lang="en-US" sz="1600" dirty="0">
                <a:solidFill>
                  <a:schemeClr val="accent1">
                    <a:lumMod val="50000"/>
                  </a:schemeClr>
                </a:solidFill>
                <a:latin typeface="Baskerville Old Face" panose="02020602080505020303" pitchFamily="18" charset="0"/>
              </a:rPr>
              <a:t>Personal property owned by another person that you are selling by arrangement with that person. If you have consigned goods, report the name and address of the owner in the appropriate blank. </a:t>
            </a:r>
          </a:p>
          <a:p>
            <a:pPr algn="ctr"/>
            <a:r>
              <a:rPr lang="en-US" sz="1600" b="1" i="1" u="sng" dirty="0">
                <a:solidFill>
                  <a:schemeClr val="accent1">
                    <a:lumMod val="50000"/>
                  </a:schemeClr>
                </a:solidFill>
                <a:latin typeface="Baskerville Old Face" panose="02020602080505020303" pitchFamily="18" charset="0"/>
              </a:rPr>
              <a:t>Estimate of Quantity: </a:t>
            </a:r>
            <a:r>
              <a:rPr lang="en-US" sz="1600" dirty="0">
                <a:solidFill>
                  <a:schemeClr val="accent1">
                    <a:lumMod val="50000"/>
                  </a:schemeClr>
                </a:solidFill>
                <a:latin typeface="Baskerville Old Face" panose="02020602080505020303" pitchFamily="18" charset="0"/>
              </a:rPr>
              <a:t>For each type or category listed, the number of items or other relevant measure of quantity (e.g., gallons, bushels, tons, pounds, board feet). </a:t>
            </a:r>
          </a:p>
          <a:p>
            <a:pPr algn="ctr"/>
            <a:r>
              <a:rPr lang="en-US" sz="1600" b="1" i="1" u="sng" dirty="0">
                <a:solidFill>
                  <a:schemeClr val="accent1">
                    <a:lumMod val="50000"/>
                  </a:schemeClr>
                </a:solidFill>
                <a:latin typeface="Baskerville Old Face" panose="02020602080505020303" pitchFamily="18" charset="0"/>
              </a:rPr>
              <a:t>Fiduciary: </a:t>
            </a:r>
            <a:r>
              <a:rPr lang="en-US" sz="1600" dirty="0">
                <a:solidFill>
                  <a:schemeClr val="accent1">
                    <a:lumMod val="50000"/>
                  </a:schemeClr>
                </a:solidFill>
                <a:latin typeface="Baskerville Old Face" panose="02020602080505020303" pitchFamily="18" charset="0"/>
              </a:rPr>
              <a:t>A person or institution who manages property for another and who must exercise a standard of care in such management activity imposed by law or contract. </a:t>
            </a:r>
          </a:p>
          <a:p>
            <a:pPr algn="ctr"/>
            <a:r>
              <a:rPr lang="en-US" sz="1600" b="1" i="1" u="sng" dirty="0">
                <a:solidFill>
                  <a:schemeClr val="accent1">
                    <a:lumMod val="50000"/>
                  </a:schemeClr>
                </a:solidFill>
                <a:latin typeface="Baskerville Old Face" panose="02020602080505020303" pitchFamily="18" charset="0"/>
              </a:rPr>
              <a:t>Good Faith Estimate of Market Value: </a:t>
            </a:r>
            <a:r>
              <a:rPr lang="en-US" sz="1600" dirty="0">
                <a:solidFill>
                  <a:schemeClr val="accent1">
                    <a:lumMod val="50000"/>
                  </a:schemeClr>
                </a:solidFill>
                <a:latin typeface="Baskerville Old Face" panose="02020602080505020303" pitchFamily="18" charset="0"/>
              </a:rPr>
              <a:t>Your best estimate of what the property would have sold for in U.S. dollars on Jan. 1 of the current tax year if it had been on the market for a reasonable length of time and neither you nor the purchaser was forced to buy or sell. For inventory, it is the price for which the property would have sold as a unit to a purchaser who would continue the business. </a:t>
            </a:r>
          </a:p>
          <a:p>
            <a:pPr algn="ctr"/>
            <a:r>
              <a:rPr lang="en-US" sz="1600" b="1" i="1" u="sng" dirty="0">
                <a:solidFill>
                  <a:schemeClr val="accent1">
                    <a:lumMod val="50000"/>
                  </a:schemeClr>
                </a:solidFill>
                <a:latin typeface="Baskerville Old Face" panose="02020602080505020303" pitchFamily="18" charset="0"/>
              </a:rPr>
              <a:t>Historical Cost When New</a:t>
            </a:r>
            <a:r>
              <a:rPr lang="en-US" sz="1600" dirty="0">
                <a:solidFill>
                  <a:schemeClr val="accent1">
                    <a:lumMod val="50000"/>
                  </a:schemeClr>
                </a:solidFill>
                <a:latin typeface="Baskerville Old Face" panose="02020602080505020303" pitchFamily="18" charset="0"/>
              </a:rPr>
              <a:t>: What you paid for the property when it was new or, if you bought the property used, what the original buyer paid when it was new. If you bought the property used and do not know what the original buyer paid, state what you paid with a note that you purchased it used. </a:t>
            </a:r>
          </a:p>
          <a:p>
            <a:pPr algn="ctr"/>
            <a:r>
              <a:rPr lang="en-US" sz="1600" b="1" i="1" u="sng" dirty="0">
                <a:solidFill>
                  <a:schemeClr val="accent1">
                    <a:lumMod val="50000"/>
                  </a:schemeClr>
                </a:solidFill>
                <a:latin typeface="Baskerville Old Face" panose="02020602080505020303" pitchFamily="18" charset="0"/>
              </a:rPr>
              <a:t>Property Address: </a:t>
            </a:r>
            <a:r>
              <a:rPr lang="en-US" sz="1600" dirty="0">
                <a:solidFill>
                  <a:schemeClr val="accent1">
                    <a:lumMod val="50000"/>
                  </a:schemeClr>
                </a:solidFill>
                <a:latin typeface="Baskerville Old Face" panose="02020602080505020303" pitchFamily="18" charset="0"/>
              </a:rPr>
              <a:t>The physical address of the personal property on Jan. 1 of the current tax year. Normally, the property is taxable by the taxing unit where the property is located. </a:t>
            </a:r>
          </a:p>
          <a:p>
            <a:pPr algn="ctr"/>
            <a:r>
              <a:rPr lang="en-US" sz="1600" b="1" i="1" u="sng" dirty="0">
                <a:solidFill>
                  <a:schemeClr val="accent1">
                    <a:lumMod val="50000"/>
                  </a:schemeClr>
                </a:solidFill>
                <a:latin typeface="Baskerville Old Face" panose="02020602080505020303" pitchFamily="18" charset="0"/>
              </a:rPr>
              <a:t>Secured Party: </a:t>
            </a:r>
            <a:r>
              <a:rPr lang="en-US" sz="1600" dirty="0">
                <a:solidFill>
                  <a:schemeClr val="accent1">
                    <a:lumMod val="50000"/>
                  </a:schemeClr>
                </a:solidFill>
                <a:latin typeface="Baskerville Old Face" panose="02020602080505020303" pitchFamily="18" charset="0"/>
              </a:rPr>
              <a:t>A person in whose favor a security interest is created or provided for under a security agreement; see Business and Commerce Code Section 9.102 for further details. </a:t>
            </a:r>
          </a:p>
          <a:p>
            <a:pPr algn="ctr"/>
            <a:r>
              <a:rPr lang="en-US" sz="1600" b="1" i="1" u="sng" dirty="0">
                <a:solidFill>
                  <a:schemeClr val="accent1">
                    <a:lumMod val="50000"/>
                  </a:schemeClr>
                </a:solidFill>
                <a:latin typeface="Baskerville Old Face" panose="02020602080505020303" pitchFamily="18" charset="0"/>
              </a:rPr>
              <a:t>Security Interest</a:t>
            </a:r>
            <a:r>
              <a:rPr lang="en-US" sz="1600" dirty="0">
                <a:solidFill>
                  <a:schemeClr val="accent1">
                    <a:lumMod val="50000"/>
                  </a:schemeClr>
                </a:solidFill>
                <a:latin typeface="Baskerville Old Face" panose="02020602080505020303" pitchFamily="18" charset="0"/>
              </a:rPr>
              <a:t>: An interest in personal property or fixtures which secured payment or performance of an obligation see Business and Commerce Code Section 1.201 for further details. </a:t>
            </a:r>
          </a:p>
          <a:p>
            <a:pPr algn="ctr"/>
            <a:r>
              <a:rPr lang="en-US" sz="1600" b="1" i="1" u="sng" dirty="0">
                <a:solidFill>
                  <a:schemeClr val="accent1">
                    <a:lumMod val="50000"/>
                  </a:schemeClr>
                </a:solidFill>
                <a:latin typeface="Baskerville Old Face" panose="02020602080505020303" pitchFamily="18" charset="0"/>
              </a:rPr>
              <a:t>Type/Category</a:t>
            </a:r>
            <a:r>
              <a:rPr lang="en-US" sz="1600" dirty="0">
                <a:solidFill>
                  <a:schemeClr val="accent1">
                    <a:lumMod val="50000"/>
                  </a:schemeClr>
                </a:solidFill>
                <a:latin typeface="Baskerville Old Face" panose="02020602080505020303" pitchFamily="18" charset="0"/>
              </a:rPr>
              <a:t>: Functionally similar personal property groups. Examples are: furniture, fixtures, machinery, equipment, vehicles and supplies. Narrower groupings such as personal computers, milling equipment, freezer cases and forklifts should be used, if possible. A person is not required to render for taxation personal property appraised under Tax Code Section 23.24. </a:t>
            </a:r>
          </a:p>
          <a:p>
            <a:pPr algn="ctr"/>
            <a:r>
              <a:rPr lang="en-US" sz="1600" b="1" i="1" u="sng" dirty="0">
                <a:solidFill>
                  <a:schemeClr val="accent1">
                    <a:lumMod val="50000"/>
                  </a:schemeClr>
                </a:solidFill>
                <a:latin typeface="Baskerville Old Face" panose="02020602080505020303" pitchFamily="18" charset="0"/>
              </a:rPr>
              <a:t>Year Acquired</a:t>
            </a:r>
            <a:r>
              <a:rPr lang="en-US" sz="1600" dirty="0">
                <a:solidFill>
                  <a:schemeClr val="accent1">
                    <a:lumMod val="50000"/>
                  </a:schemeClr>
                </a:solidFill>
                <a:latin typeface="Baskerville Old Face" panose="02020602080505020303" pitchFamily="18" charset="0"/>
              </a:rPr>
              <a:t>: The year that you purchased the property, or otherwise acquired</a:t>
            </a:r>
          </a:p>
        </p:txBody>
      </p:sp>
    </p:spTree>
    <p:extLst>
      <p:ext uri="{BB962C8B-B14F-4D97-AF65-F5344CB8AC3E}">
        <p14:creationId xmlns:p14="http://schemas.microsoft.com/office/powerpoint/2010/main" val="4051345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1100</TotalTime>
  <Words>1312</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Baskerville Old Face</vt:lpstr>
      <vt:lpstr>Calibri</vt:lpstr>
      <vt:lpstr>Calibri Light</vt:lpstr>
      <vt:lpstr>Office Theme</vt:lpstr>
      <vt:lpstr>How to complete a Business Personal Property Rendition 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Business Personal Property</dc:title>
  <dc:creator>Celina Garza</dc:creator>
  <cp:lastModifiedBy>Keri Wickliffe</cp:lastModifiedBy>
  <cp:revision>4</cp:revision>
  <dcterms:created xsi:type="dcterms:W3CDTF">2022-10-26T21:09:03Z</dcterms:created>
  <dcterms:modified xsi:type="dcterms:W3CDTF">2022-11-04T17:23:19Z</dcterms:modified>
</cp:coreProperties>
</file>