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0611-D2AF-D7B5-CB91-BB2087EB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857BE-23C7-30E5-6FE4-2DEF2E2F1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6500-9A76-190E-41E8-4683D44A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52CA-1976-CF39-613F-1780E35A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4A20B-6B6A-D39C-6384-96254C15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2828-67F5-18FF-2677-E2022420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F025D-9FD7-D7BC-BDAC-458B54E8C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EE7D-3B62-E943-2296-8EC2C395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951B5-0726-AE99-3C40-48D50BAF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06E-F33C-4D68-F662-2F00C635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2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01C4C-8677-8F7C-5A0E-D5506B2DC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74078-F439-5F6C-EFDC-276DB1F72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BE7B-9B28-27AB-BBFF-0241CAF0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0B58-79DB-BB91-DE16-E6459258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2E78-D0E6-0F08-0F2A-5F3718CC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FC99-7FD4-3523-23A6-6836CD91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4E8F-F03F-AD91-ED14-27A94DCA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82E96-3D2A-54E3-0981-1972CD52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0E6BF-E6EB-2335-0F33-338695B1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8798-3170-0875-8773-EBEF68F7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05BA-A6F7-5255-E63D-382F04E1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98883-9671-80EC-6DE6-DC0E04994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73287-534C-8D10-1D05-A9ED54A9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6EF9D-50F2-98B7-5963-D0374CC3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D4D2C-9D5A-8593-E5B3-93C45845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3E78-5AF2-69BF-DBFC-06DF378B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0D32-96C0-2CF5-F083-AB73BF16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CAF42-AE90-669D-B4BE-21B9A0A18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6F4A8-3A90-2CCD-1C4A-5A0C05F6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D9D0-81B2-978B-F14F-DF170D61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610EF-F88B-667C-3844-33E64E0B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E0B0-167D-4D49-C7A0-4DF261F4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F56EE-A2EF-1015-2E49-18974DE4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A2F54-D50F-EC4B-653B-BBA4A758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A203D-93C2-97A7-4B9F-E4B2A35FC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03BB1-71E9-8592-688E-CEAA064B3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20F5E-33E5-6CDD-E443-A40D8976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FF1B7-88CA-18F1-0302-ED22089B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4EF9A-2524-7042-501E-C785999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4769-3D81-19ED-A8F1-3005A74E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37C96-0129-D90B-EDB0-607561EF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194AA-0575-E074-841C-D6FB5C81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339CF-03E9-08CD-A727-C12C8608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A4360-730E-FEB5-5220-0851C8BB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387BB-F996-9695-FBD1-B8A2F084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E2A37-56F4-47A5-1C86-6B3129F2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2946-00DE-CCE2-C445-C01DE50D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7711-9695-6769-54AD-AEEEBE82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3CD23-FBA6-66A0-659F-0AFB60205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35A56-5470-D81F-957A-2205389A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10B9C-7B73-A565-6A8A-8BA6BFB1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D2022-EFCA-F11B-5542-4B2ACA7C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4EE1-05BF-FF5F-EFCC-2D198FC6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03546-362D-7381-5224-1B8D0E803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13D1F-9C97-D51D-6A9E-C755C925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D96FB-C91C-D8B3-ADCB-FE70FA64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7101E-1CC4-EDBC-72DB-AB1FA1F2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4BFEA-6EEE-7FBB-9FF8-0B6CB09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25496-733E-13D3-053A-C62789DA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901D-79FE-6222-C0DA-1E0B4C847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CA68-33C8-96E5-1B6B-248FEE258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2A52-83DF-4AF7-BBA6-842BA69977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58D49-10E1-138B-D22F-EE3EBD2DB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9690-39B3-376A-D3D9-F71E15F4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3840-6BB6-49F5-B8BC-73658B2D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5A8DD-A84A-EA39-80C0-678BCEEA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E5F19-B950-8677-7A4F-784B987F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68626-7CBD-9F2A-F13E-576FC4556630}"/>
              </a:ext>
            </a:extLst>
          </p:cNvPr>
          <p:cNvSpPr txBox="1"/>
          <p:nvPr/>
        </p:nvSpPr>
        <p:spPr>
          <a:xfrm>
            <a:off x="1106561" y="848785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Surviving spouse…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D49C-A1CB-CA66-1227-1C58FBC2FD33}"/>
              </a:ext>
            </a:extLst>
          </p:cNvPr>
          <p:cNvSpPr txBox="1"/>
          <p:nvPr/>
        </p:nvSpPr>
        <p:spPr>
          <a:xfrm>
            <a:off x="1372219" y="2220898"/>
            <a:ext cx="10018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To qualify …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 must be 55 years or older when your spouse died 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Must have been on the deed or supply a legal document transferring ownership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Your spouse was receiving this exemption or would have qualified for it the year they died</a:t>
            </a: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92A4A-EA0C-9289-B642-21647F5A01B6}"/>
              </a:ext>
            </a:extLst>
          </p:cNvPr>
          <p:cNvSpPr txBox="1"/>
          <p:nvPr/>
        </p:nvSpPr>
        <p:spPr>
          <a:xfrm>
            <a:off x="1106561" y="1434518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Of a recipient of the over 65 exemption</a:t>
            </a:r>
          </a:p>
        </p:txBody>
      </p:sp>
    </p:spTree>
    <p:extLst>
      <p:ext uri="{BB962C8B-B14F-4D97-AF65-F5344CB8AC3E}">
        <p14:creationId xmlns:p14="http://schemas.microsoft.com/office/powerpoint/2010/main" val="326307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E5F19-B950-8677-7A4F-784B987F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68626-7CBD-9F2A-F13E-576FC4556630}"/>
              </a:ext>
            </a:extLst>
          </p:cNvPr>
          <p:cNvSpPr txBox="1"/>
          <p:nvPr/>
        </p:nvSpPr>
        <p:spPr>
          <a:xfrm>
            <a:off x="1106561" y="848785"/>
            <a:ext cx="7489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Disabled Person Exemption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D49C-A1CB-CA66-1227-1C58FBC2FD33}"/>
              </a:ext>
            </a:extLst>
          </p:cNvPr>
          <p:cNvSpPr txBox="1"/>
          <p:nvPr/>
        </p:nvSpPr>
        <p:spPr>
          <a:xfrm>
            <a:off x="-430944" y="1852845"/>
            <a:ext cx="10018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This exemption may apply if you meet the Social Security Administration standards for disability, even if you’re not receiving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B28B2-9CB0-E4BD-52EE-D584106B95CB}"/>
              </a:ext>
            </a:extLst>
          </p:cNvPr>
          <p:cNvSpPr txBox="1"/>
          <p:nvPr/>
        </p:nvSpPr>
        <p:spPr>
          <a:xfrm>
            <a:off x="3179276" y="3998077"/>
            <a:ext cx="9012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It will lower the taxable value by $10,000 for school district 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Establishes a tax ceiling that limits school taxes to the amount you paid in the year that you first qualify</a:t>
            </a:r>
          </a:p>
        </p:txBody>
      </p:sp>
    </p:spTree>
    <p:extLst>
      <p:ext uri="{BB962C8B-B14F-4D97-AF65-F5344CB8AC3E}">
        <p14:creationId xmlns:p14="http://schemas.microsoft.com/office/powerpoint/2010/main" val="185323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E5F19-B950-8677-7A4F-784B987F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68626-7CBD-9F2A-F13E-576FC4556630}"/>
              </a:ext>
            </a:extLst>
          </p:cNvPr>
          <p:cNvSpPr txBox="1"/>
          <p:nvPr/>
        </p:nvSpPr>
        <p:spPr>
          <a:xfrm>
            <a:off x="278108" y="503230"/>
            <a:ext cx="930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100% Disabled Veteran Exemption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D49C-A1CB-CA66-1227-1C58FBC2FD33}"/>
              </a:ext>
            </a:extLst>
          </p:cNvPr>
          <p:cNvSpPr txBox="1"/>
          <p:nvPr/>
        </p:nvSpPr>
        <p:spPr>
          <a:xfrm>
            <a:off x="1086994" y="1522661"/>
            <a:ext cx="10018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To qualify a veteran must…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Receive 100% disability compensation due to a service-connected disability 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4"/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			</a:t>
            </a:r>
            <a:r>
              <a:rPr lang="en-US" sz="3200" i="1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</a:t>
            </a:r>
          </a:p>
          <a:p>
            <a:pPr lvl="4"/>
            <a:endParaRPr lang="en-US" sz="3200" i="1" u="sng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Have a rating of 100% disabled or of individual unemployability from the department of Veteran Affairs.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4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E5F19-B950-8677-7A4F-784B987F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68626-7CBD-9F2A-F13E-576FC4556630}"/>
              </a:ext>
            </a:extLst>
          </p:cNvPr>
          <p:cNvSpPr txBox="1"/>
          <p:nvPr/>
        </p:nvSpPr>
        <p:spPr>
          <a:xfrm>
            <a:off x="1106561" y="848785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Surviving spouse…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D49C-A1CB-CA66-1227-1C58FBC2FD33}"/>
              </a:ext>
            </a:extLst>
          </p:cNvPr>
          <p:cNvSpPr txBox="1"/>
          <p:nvPr/>
        </p:nvSpPr>
        <p:spPr>
          <a:xfrm>
            <a:off x="2581425" y="2237676"/>
            <a:ext cx="8726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Must not be remarried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Continue to own and occupy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Must provide a surviving spouse letter from Veteran Affairs office with all required information</a:t>
            </a: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2A063-6723-C6A9-4E6A-5EF459B93984}"/>
              </a:ext>
            </a:extLst>
          </p:cNvPr>
          <p:cNvSpPr txBox="1"/>
          <p:nvPr/>
        </p:nvSpPr>
        <p:spPr>
          <a:xfrm>
            <a:off x="1106561" y="1434518"/>
            <a:ext cx="462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Of a 100% Disabled Veteran</a:t>
            </a:r>
          </a:p>
        </p:txBody>
      </p:sp>
    </p:spTree>
    <p:extLst>
      <p:ext uri="{BB962C8B-B14F-4D97-AF65-F5344CB8AC3E}">
        <p14:creationId xmlns:p14="http://schemas.microsoft.com/office/powerpoint/2010/main" val="88242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B40CE-8B9C-59EA-B946-FEA4A3F5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6E046-62C4-CB92-D902-E8D499687868}"/>
              </a:ext>
            </a:extLst>
          </p:cNvPr>
          <p:cNvSpPr txBox="1"/>
          <p:nvPr/>
        </p:nvSpPr>
        <p:spPr>
          <a:xfrm>
            <a:off x="1183425" y="469934"/>
            <a:ext cx="1020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 exemption is a deduction from taxable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FB55E-92F5-AEFB-AC48-839F49D6C27C}"/>
              </a:ext>
            </a:extLst>
          </p:cNvPr>
          <p:cNvSpPr txBox="1"/>
          <p:nvPr/>
        </p:nvSpPr>
        <p:spPr>
          <a:xfrm>
            <a:off x="1546063" y="1248209"/>
            <a:ext cx="9099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Texas offers a variety of partial or complete exemptions from local property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Property is taxable unless the owner shows that it meets the legal requirements for an exemption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In most circumstances, property tax exemptions require the property owner to apply</a:t>
            </a:r>
          </a:p>
        </p:txBody>
      </p:sp>
    </p:spTree>
    <p:extLst>
      <p:ext uri="{BB962C8B-B14F-4D97-AF65-F5344CB8AC3E}">
        <p14:creationId xmlns:p14="http://schemas.microsoft.com/office/powerpoint/2010/main" val="181678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8ECD2-0853-1CF4-FE5A-540A7B3DF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D5239-5335-4212-1B42-3603F2443D53}"/>
              </a:ext>
            </a:extLst>
          </p:cNvPr>
          <p:cNvSpPr txBox="1"/>
          <p:nvPr/>
        </p:nvSpPr>
        <p:spPr>
          <a:xfrm>
            <a:off x="2988418" y="115483"/>
            <a:ext cx="6215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Homestead Exemption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1ED6B-B38A-0C22-DAED-51B00F9EE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2586" b="27829"/>
          <a:stretch/>
        </p:blipFill>
        <p:spPr>
          <a:xfrm>
            <a:off x="789322" y="956032"/>
            <a:ext cx="4529030" cy="56374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127ADA-DB6B-FFD1-D0E4-D7EF1C769149}"/>
              </a:ext>
            </a:extLst>
          </p:cNvPr>
          <p:cNvSpPr/>
          <p:nvPr/>
        </p:nvSpPr>
        <p:spPr>
          <a:xfrm>
            <a:off x="6393688" y="956032"/>
            <a:ext cx="4529030" cy="56374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53A56E-A8CA-8AAC-671F-93FA4A8A8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101" r="4198" b="26606"/>
          <a:stretch/>
        </p:blipFill>
        <p:spPr>
          <a:xfrm>
            <a:off x="6459520" y="972452"/>
            <a:ext cx="4397365" cy="55457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A7C97E-156C-C08F-863E-40773080DB57}"/>
              </a:ext>
            </a:extLst>
          </p:cNvPr>
          <p:cNvSpPr/>
          <p:nvPr/>
        </p:nvSpPr>
        <p:spPr>
          <a:xfrm>
            <a:off x="789322" y="972452"/>
            <a:ext cx="4529030" cy="56374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84E1A-8A5A-B88B-306B-C04AA03C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7EAD2-8395-A37A-A939-028DC1467115}"/>
              </a:ext>
            </a:extLst>
          </p:cNvPr>
          <p:cNvSpPr txBox="1"/>
          <p:nvPr/>
        </p:nvSpPr>
        <p:spPr>
          <a:xfrm>
            <a:off x="2988416" y="987153"/>
            <a:ext cx="6215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Homestead Exemption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A6CE-D748-A49F-A98A-A28429836794}"/>
              </a:ext>
            </a:extLst>
          </p:cNvPr>
          <p:cNvSpPr txBox="1"/>
          <p:nvPr/>
        </p:nvSpPr>
        <p:spPr>
          <a:xfrm>
            <a:off x="1546062" y="2333525"/>
            <a:ext cx="9099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 homestead lowers the taxable value by $40,000 for school districts &amp; $3000 off road and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Other taxing units may approve an exemption not to exceed 20%</a:t>
            </a:r>
          </a:p>
        </p:txBody>
      </p:sp>
    </p:spTree>
    <p:extLst>
      <p:ext uri="{BB962C8B-B14F-4D97-AF65-F5344CB8AC3E}">
        <p14:creationId xmlns:p14="http://schemas.microsoft.com/office/powerpoint/2010/main" val="169080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84E1A-8A5A-B88B-306B-C04AA03C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7EAD2-8395-A37A-A939-028DC1467115}"/>
              </a:ext>
            </a:extLst>
          </p:cNvPr>
          <p:cNvSpPr txBox="1"/>
          <p:nvPr/>
        </p:nvSpPr>
        <p:spPr>
          <a:xfrm>
            <a:off x="3027688" y="1024942"/>
            <a:ext cx="613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Homestead Limitation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A6CE-D748-A49F-A98A-A28429836794}"/>
              </a:ext>
            </a:extLst>
          </p:cNvPr>
          <p:cNvSpPr txBox="1"/>
          <p:nvPr/>
        </p:nvSpPr>
        <p:spPr>
          <a:xfrm>
            <a:off x="1546060" y="2729297"/>
            <a:ext cx="9099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Market value is what your property would sell for as of January 1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Taxable value is the value after exemptions used to calculate your property tax</a:t>
            </a:r>
          </a:p>
        </p:txBody>
      </p:sp>
    </p:spTree>
    <p:extLst>
      <p:ext uri="{BB962C8B-B14F-4D97-AF65-F5344CB8AC3E}">
        <p14:creationId xmlns:p14="http://schemas.microsoft.com/office/powerpoint/2010/main" val="292393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C21F0-B91A-AE0F-8898-F7BDD821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A6E70-C63B-9010-62DF-8762962BC317}"/>
              </a:ext>
            </a:extLst>
          </p:cNvPr>
          <p:cNvSpPr txBox="1"/>
          <p:nvPr/>
        </p:nvSpPr>
        <p:spPr>
          <a:xfrm>
            <a:off x="3123071" y="380142"/>
            <a:ext cx="5945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 Homeowner Must…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EEAF0-CB04-D2A3-2944-E229B7A6F6AE}"/>
              </a:ext>
            </a:extLst>
          </p:cNvPr>
          <p:cNvSpPr txBox="1"/>
          <p:nvPr/>
        </p:nvSpPr>
        <p:spPr>
          <a:xfrm>
            <a:off x="1546061" y="1731106"/>
            <a:ext cx="9099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Own and currently occupy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Not be claiming a homestead exemption on any other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Must have a Texas State driver’s license or Texas State ID with a matching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7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C21F0-B91A-AE0F-8898-F7BDD821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EEAF0-CB04-D2A3-2944-E229B7A6F6AE}"/>
              </a:ext>
            </a:extLst>
          </p:cNvPr>
          <p:cNvSpPr txBox="1"/>
          <p:nvPr/>
        </p:nvSpPr>
        <p:spPr>
          <a:xfrm>
            <a:off x="1546063" y="1773051"/>
            <a:ext cx="9099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Generally, the qualifications date is January 1 however you may be eligible for a general residence homestead as soon as you acquire a property if…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 property doesn’t have an exemption as of January 1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 are not claiming an exemption on another property as of January 1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 meet all other qualifications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698BD-7D70-B34C-A0F0-5A3382641748}"/>
              </a:ext>
            </a:extLst>
          </p:cNvPr>
          <p:cNvSpPr txBox="1"/>
          <p:nvPr/>
        </p:nvSpPr>
        <p:spPr>
          <a:xfrm>
            <a:off x="1965701" y="405309"/>
            <a:ext cx="826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General Residence Homestead</a:t>
            </a:r>
          </a:p>
        </p:txBody>
      </p:sp>
    </p:spTree>
    <p:extLst>
      <p:ext uri="{BB962C8B-B14F-4D97-AF65-F5344CB8AC3E}">
        <p14:creationId xmlns:p14="http://schemas.microsoft.com/office/powerpoint/2010/main" val="201919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82285-8630-D2EE-E619-DAFE7E2E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69F82-8B89-A1A3-606E-0E4B3CBD07DA}"/>
              </a:ext>
            </a:extLst>
          </p:cNvPr>
          <p:cNvSpPr txBox="1"/>
          <p:nvPr/>
        </p:nvSpPr>
        <p:spPr>
          <a:xfrm>
            <a:off x="3514203" y="388531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Over 65 exemption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F5707-3E93-FC03-D201-2DCA5C20045F}"/>
              </a:ext>
            </a:extLst>
          </p:cNvPr>
          <p:cNvSpPr txBox="1"/>
          <p:nvPr/>
        </p:nvSpPr>
        <p:spPr>
          <a:xfrm>
            <a:off x="1086993" y="1222608"/>
            <a:ext cx="100180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This exemption is for homeowners age 65 and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Lowers the taxable value of your property by $10,000 for school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Establishes a tax ceiling that limits school taxes to the amount paid in the year that you first qualified (unless you significantly improve your home)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Allows you to transfer the percentage of school taxes paid to another homestead in Texas if you move</a:t>
            </a:r>
          </a:p>
        </p:txBody>
      </p:sp>
    </p:spTree>
    <p:extLst>
      <p:ext uri="{BB962C8B-B14F-4D97-AF65-F5344CB8AC3E}">
        <p14:creationId xmlns:p14="http://schemas.microsoft.com/office/powerpoint/2010/main" val="230220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82285-8630-D2EE-E619-DAFE7E2E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69F82-8B89-A1A3-606E-0E4B3CBD07DA}"/>
              </a:ext>
            </a:extLst>
          </p:cNvPr>
          <p:cNvSpPr txBox="1"/>
          <p:nvPr/>
        </p:nvSpPr>
        <p:spPr>
          <a:xfrm>
            <a:off x="3438700" y="890730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Over 65 exemption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F5707-3E93-FC03-D201-2DCA5C20045F}"/>
              </a:ext>
            </a:extLst>
          </p:cNvPr>
          <p:cNvSpPr txBox="1"/>
          <p:nvPr/>
        </p:nvSpPr>
        <p:spPr>
          <a:xfrm>
            <a:off x="1011492" y="2489345"/>
            <a:ext cx="10018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To qualify …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 must be 65 years or older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Your property must be your principal place of residence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You cannot claim this exemption on any other property</a:t>
            </a: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Celina Garza</dc:creator>
  <cp:lastModifiedBy>Celina Garza</cp:lastModifiedBy>
  <cp:revision>1</cp:revision>
  <dcterms:created xsi:type="dcterms:W3CDTF">2023-03-31T20:00:30Z</dcterms:created>
  <dcterms:modified xsi:type="dcterms:W3CDTF">2023-03-31T21:18:37Z</dcterms:modified>
</cp:coreProperties>
</file>